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ustom.xml" ContentType="application/vnd.openxmlformats-officedocument.custom-properti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 Id="rId4" Type="http://schemas.openxmlformats.org/officeDocument/2006/relationships/custom-properties" Target="docProps/custom.xml" />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Lst>
  <p:notesMasterIdLst>
    <p:notesMasterId r:id="rId11"/>
  </p:notesMasterIdLst>
  <p:sldSz cx="12192000" cy="6858000"/>
  <p:notesSz cx="6858000" cy="12192000"/>
  <p:embeddedFontLst>
    <p:embeddedFont>
      <p:font typeface="Oranienbaum" charset="-122" pitchFamily="34"/>
      <p:regular r:id="rId16"/>
    </p:embeddedFont>
    <p:embeddedFont>
      <p:font typeface="Unna" charset="-122" pitchFamily="34"/>
      <p:regular r:id="rId17"/>
    </p:embeddedFont>
    <p:embeddedFont>
      <p:font typeface="Quattrocento Sans" charset="-122" pitchFamily="34"/>
      <p:regular r:id="rId18"/>
    </p:embeddedFont>
  </p:embeddedFon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notesMaster" Target="notesMasters/notesMaster1.xml"/><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 Id="rId16" Type="http://schemas.openxmlformats.org/officeDocument/2006/relationships/font" Target="fonts/font1.fntdata"/><Relationship Id="rId17" Type="http://schemas.openxmlformats.org/officeDocument/2006/relationships/font" Target="fonts/font2.fntdata"/><Relationship Id="rId18" Type="http://schemas.openxmlformats.org/officeDocument/2006/relationships/font" Target="fonts/font3.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PPTIST_MASTER">
    <p:bg>
      <p:bgPr>
        <a:solidFill>
          <a:srgbClr val="FFFFFF"/>
        </a:solidFill>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g"/><Relationship Id="rId2" Type="http://schemas.openxmlformats.org/officeDocument/2006/relationships/image" Target="../media/image-3-2.png"/><Relationship Id="rId3" Type="http://schemas.openxmlformats.org/officeDocument/2006/relationships/slideLayout" Target="../slideLayouts/slideLayout1.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g"/><Relationship Id="rId2" Type="http://schemas.openxmlformats.org/officeDocument/2006/relationships/image" Target="../media/image-6-2.pn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g"/><Relationship Id="rId2" Type="http://schemas.openxmlformats.org/officeDocument/2006/relationships/image" Target="../media/image-7-2.png"/><Relationship Id="rId3" Type="http://schemas.openxmlformats.org/officeDocument/2006/relationships/slideLayout" Target="../slideLayouts/slideLayout1.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g"/><Relationship Id="rId2" Type="http://schemas.openxmlformats.org/officeDocument/2006/relationships/image" Target="../media/image-9-2.pn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3A2A"/>
        </a:solidFill>
      </p:bgPr>
    </p:bg>
    <p:spTree>
      <p:nvGrpSpPr>
        <p:cNvPr id="1" name=""/>
        <p:cNvGrpSpPr/>
        <p:nvPr/>
      </p:nvGrpSpPr>
      <p:grpSpPr>
        <a:xfrm>
          <a:off x="0" y="0"/>
          <a:ext cx="0" cy="0"/>
          <a:chOff x="0" y="0"/>
          <a:chExt cx="0" cy="0"/>
        </a:xfrm>
      </p:grpSpPr>
      <p:pic>
        <p:nvPicPr>
          <p:cNvPr id="2" name="Image 0" descr="https://kimi-web-img.moonshot.cn/img/plus.unsplash.com/02c8bbc286443e1ae19c0b639fe05c47403d0603">    </p:cNvPr>
          <p:cNvPicPr>
            <a:picLocks noChangeAspect="1"/>
          </p:cNvPicPr>
          <p:nvPr/>
        </p:nvPicPr>
        <p:blipFill>
          <a:blip r:embed="rId1">
            <a:alphaModFix amt="40000"/>
          </a:blip>
          <a:srcRect l="0" r="0" t="15" b="15"/>
          <a:stretch/>
        </p:blipFill>
        <p:spPr>
          <a:xfrm>
            <a:off x="0" y="0"/>
            <a:ext cx="12192000" cy="6858000"/>
          </a:xfrm>
          <a:prstGeom prst="roundRect">
            <a:avLst>
              <a:gd name="adj" fmla="val 0"/>
            </a:avLst>
          </a:prstGeom>
        </p:spPr>
      </p:pic>
      <p:sp>
        <p:nvSpPr>
          <p:cNvPr id="3" name="Shape 0"/>
          <p:cNvSpPr/>
          <p:nvPr/>
        </p:nvSpPr>
        <p:spPr>
          <a:xfrm>
            <a:off x="0" y="0"/>
            <a:ext cx="12192000" cy="6858000"/>
          </a:xfrm>
          <a:custGeom>
            <a:avLst/>
            <a:gdLst/>
            <a:ahLst/>
            <a:cxnLst/>
            <a:rect l="l" t="t" r="r" b="b"/>
            <a:pathLst>
              <a:path w="12192000" h="6858000">
                <a:moveTo>
                  <a:pt x="0" y="0"/>
                </a:moveTo>
                <a:lnTo>
                  <a:pt x="12192000" y="0"/>
                </a:lnTo>
                <a:lnTo>
                  <a:pt x="12192000" y="6858000"/>
                </a:lnTo>
                <a:lnTo>
                  <a:pt x="0" y="6858000"/>
                </a:lnTo>
                <a:lnTo>
                  <a:pt x="0" y="0"/>
                </a:lnTo>
                <a:close/>
              </a:path>
            </a:pathLst>
          </a:custGeom>
          <a:gradFill rotWithShape="1" flip="none">
            <a:gsLst>
              <a:gs pos="0">
                <a:srgbClr val="0A3A2A">
                  <a:alpha val="95000"/>
                </a:srgbClr>
              </a:gs>
              <a:gs pos="50000">
                <a:srgbClr val="0A3A2A">
                  <a:alpha val="85000"/>
                </a:srgbClr>
              </a:gs>
              <a:gs pos="100000">
                <a:srgbClr val="1A5E4A">
                  <a:alpha val="80000"/>
                </a:srgbClr>
              </a:gs>
            </a:gsLst>
            <a:lin ang="2700000" scaled="1"/>
          </a:gradFill>
          <a:ln/>
        </p:spPr>
      </p:sp>
      <p:sp>
        <p:nvSpPr>
          <p:cNvPr id="4" name="Shape 1"/>
          <p:cNvSpPr/>
          <p:nvPr/>
        </p:nvSpPr>
        <p:spPr>
          <a:xfrm>
            <a:off x="723368" y="422923"/>
            <a:ext cx="685800" cy="685800"/>
          </a:xfrm>
          <a:custGeom>
            <a:avLst/>
            <a:gdLst/>
            <a:ahLst/>
            <a:cxnLst/>
            <a:rect l="l" t="t" r="r" b="b"/>
            <a:pathLst>
              <a:path w="685800" h="685800">
                <a:moveTo>
                  <a:pt x="342900" y="0"/>
                </a:moveTo>
                <a:cubicBezTo>
                  <a:pt x="153501" y="0"/>
                  <a:pt x="0" y="153501"/>
                  <a:pt x="0" y="342900"/>
                </a:cubicBezTo>
                <a:cubicBezTo>
                  <a:pt x="0" y="532299"/>
                  <a:pt x="153501" y="685800"/>
                  <a:pt x="342900" y="685800"/>
                </a:cubicBezTo>
                <a:cubicBezTo>
                  <a:pt x="435054" y="685800"/>
                  <a:pt x="518770" y="649367"/>
                  <a:pt x="580385" y="590163"/>
                </a:cubicBezTo>
                <a:cubicBezTo>
                  <a:pt x="590163" y="580787"/>
                  <a:pt x="592976" y="566187"/>
                  <a:pt x="587484" y="553864"/>
                </a:cubicBezTo>
                <a:cubicBezTo>
                  <a:pt x="581992" y="541541"/>
                  <a:pt x="569134" y="533906"/>
                  <a:pt x="555605" y="534978"/>
                </a:cubicBezTo>
                <a:cubicBezTo>
                  <a:pt x="549042" y="535513"/>
                  <a:pt x="542479" y="535781"/>
                  <a:pt x="535781" y="535781"/>
                </a:cubicBezTo>
                <a:cubicBezTo>
                  <a:pt x="399693" y="535781"/>
                  <a:pt x="289322" y="425410"/>
                  <a:pt x="289322" y="289322"/>
                </a:cubicBezTo>
                <a:cubicBezTo>
                  <a:pt x="289322" y="192747"/>
                  <a:pt x="344909" y="109031"/>
                  <a:pt x="426080" y="68580"/>
                </a:cubicBezTo>
                <a:cubicBezTo>
                  <a:pt x="438269" y="62552"/>
                  <a:pt x="445234" y="49426"/>
                  <a:pt x="443627" y="35897"/>
                </a:cubicBezTo>
                <a:cubicBezTo>
                  <a:pt x="442020" y="22369"/>
                  <a:pt x="432108" y="11385"/>
                  <a:pt x="418847" y="8439"/>
                </a:cubicBezTo>
                <a:cubicBezTo>
                  <a:pt x="394335" y="2947"/>
                  <a:pt x="368885" y="0"/>
                  <a:pt x="342900" y="0"/>
                </a:cubicBezTo>
                <a:close/>
              </a:path>
            </a:pathLst>
          </a:custGeom>
          <a:solidFill>
            <a:srgbClr val="D4AF37"/>
          </a:solidFill>
          <a:ln/>
        </p:spPr>
      </p:sp>
      <p:sp>
        <p:nvSpPr>
          <p:cNvPr id="5" name="Text 2"/>
          <p:cNvSpPr/>
          <p:nvPr/>
        </p:nvSpPr>
        <p:spPr>
          <a:xfrm>
            <a:off x="4206578" y="2307431"/>
            <a:ext cx="3781425" cy="857250"/>
          </a:xfrm>
          <a:prstGeom prst="rect">
            <a:avLst/>
          </a:prstGeom>
          <a:noFill/>
          <a:ln/>
        </p:spPr>
        <p:txBody>
          <a:bodyPr wrap="square" lIns="0" tIns="0" rIns="0" bIns="0" rtlCol="0" anchor="ctr"/>
          <a:lstStyle/>
          <a:p>
            <a:pPr algn="ctr">
              <a:lnSpc>
                <a:spcPct val="100000"/>
              </a:lnSpc>
            </a:pPr>
            <a:r>
              <a:rPr lang="en-US" sz="5400" b="1" spc="135" kern="0" dirty="0">
                <a:solidFill>
                  <a:srgbClr val="F5E6C8"/>
                </a:solidFill>
                <a:latin typeface="Oranienbaum" pitchFamily="34" charset="0"/>
                <a:ea typeface="Oranienbaum" pitchFamily="34" charset="-122"/>
                <a:cs typeface="Oranienbaum" pitchFamily="34" charset="-120"/>
              </a:rPr>
              <a:t>Eid in Islam</a:t>
            </a:r>
            <a:endParaRPr lang="en-US" sz="1600" dirty="0"/>
          </a:p>
        </p:txBody>
      </p:sp>
      <p:sp>
        <p:nvSpPr>
          <p:cNvPr id="6" name="Shape 3"/>
          <p:cNvSpPr/>
          <p:nvPr/>
        </p:nvSpPr>
        <p:spPr>
          <a:xfrm>
            <a:off x="5334000" y="3393281"/>
            <a:ext cx="1524000" cy="38100"/>
          </a:xfrm>
          <a:custGeom>
            <a:avLst/>
            <a:gdLst/>
            <a:ahLst/>
            <a:cxnLst/>
            <a:rect l="l" t="t" r="r" b="b"/>
            <a:pathLst>
              <a:path w="1524000" h="38100">
                <a:moveTo>
                  <a:pt x="0" y="0"/>
                </a:moveTo>
                <a:lnTo>
                  <a:pt x="1524000" y="0"/>
                </a:lnTo>
                <a:lnTo>
                  <a:pt x="1524000" y="38100"/>
                </a:lnTo>
                <a:lnTo>
                  <a:pt x="0" y="38100"/>
                </a:lnTo>
                <a:lnTo>
                  <a:pt x="0" y="0"/>
                </a:lnTo>
                <a:close/>
              </a:path>
            </a:pathLst>
          </a:custGeom>
          <a:solidFill>
            <a:srgbClr val="D4AF37"/>
          </a:solidFill>
          <a:ln/>
        </p:spPr>
      </p:sp>
      <p:sp>
        <p:nvSpPr>
          <p:cNvPr id="7" name="Text 4"/>
          <p:cNvSpPr/>
          <p:nvPr/>
        </p:nvSpPr>
        <p:spPr>
          <a:xfrm>
            <a:off x="3527624" y="3736181"/>
            <a:ext cx="5133975" cy="561975"/>
          </a:xfrm>
          <a:prstGeom prst="rect">
            <a:avLst/>
          </a:prstGeom>
          <a:noFill/>
          <a:ln/>
        </p:spPr>
        <p:txBody>
          <a:bodyPr wrap="square" lIns="0" tIns="0" rIns="0" bIns="0" rtlCol="0" anchor="ctr"/>
          <a:lstStyle/>
          <a:p>
            <a:pPr algn="ctr">
              <a:lnSpc>
                <a:spcPct val="140000"/>
              </a:lnSpc>
            </a:pPr>
            <a:r>
              <a:rPr lang="en-US" sz="2700" dirty="0">
                <a:solidFill>
                  <a:srgbClr val="D4AF37"/>
                </a:solidFill>
                <a:latin typeface="Unna" pitchFamily="34" charset="0"/>
                <a:ea typeface="Unna" pitchFamily="34" charset="-122"/>
                <a:cs typeface="Unna" pitchFamily="34" charset="-120"/>
              </a:rPr>
              <a:t>A Celebration of Faith and Gratitude</a:t>
            </a:r>
            <a:endParaRPr lang="en-US" sz="1600" dirty="0"/>
          </a:p>
        </p:txBody>
      </p:sp>
      <p:sp>
        <p:nvSpPr>
          <p:cNvPr id="8" name="Text 5"/>
          <p:cNvSpPr/>
          <p:nvPr/>
        </p:nvSpPr>
        <p:spPr>
          <a:xfrm>
            <a:off x="3154660" y="4674394"/>
            <a:ext cx="5886450" cy="371475"/>
          </a:xfrm>
          <a:prstGeom prst="rect">
            <a:avLst/>
          </a:prstGeom>
          <a:noFill/>
          <a:ln/>
        </p:spPr>
        <p:txBody>
          <a:bodyPr wrap="square" lIns="0" tIns="0" rIns="0" bIns="0" rtlCol="0" anchor="ctr"/>
          <a:lstStyle/>
          <a:p>
            <a:pPr algn="ctr">
              <a:lnSpc>
                <a:spcPct val="140000"/>
              </a:lnSpc>
            </a:pPr>
            <a:r>
              <a:rPr lang="en-US" sz="1800" dirty="0">
                <a:solidFill>
                  <a:srgbClr val="F5E6C8">
                    <a:alpha val="90000"/>
                  </a:srgbClr>
                </a:solidFill>
                <a:latin typeface="Quattrocento Sans" pitchFamily="34" charset="0"/>
                <a:ea typeface="Quattrocento Sans" pitchFamily="34" charset="-122"/>
                <a:cs typeface="Quattrocento Sans" pitchFamily="34" charset="-120"/>
              </a:rPr>
              <a:t>Understanding the Fiqh, Sunnah, and Spirit of the Two Eids</a:t>
            </a:r>
            <a:endParaRPr lang="en-US" sz="1600" dirty="0"/>
          </a:p>
        </p:txBody>
      </p:sp>
      <p:sp>
        <p:nvSpPr>
          <p:cNvPr id="9" name="Shape 6"/>
          <p:cNvSpPr/>
          <p:nvPr/>
        </p:nvSpPr>
        <p:spPr>
          <a:xfrm>
            <a:off x="5772150" y="5655469"/>
            <a:ext cx="114300" cy="114300"/>
          </a:xfrm>
          <a:custGeom>
            <a:avLst/>
            <a:gdLst/>
            <a:ahLst/>
            <a:cxnLst/>
            <a:rect l="l" t="t" r="r" b="b"/>
            <a:pathLst>
              <a:path w="114300" h="114300">
                <a:moveTo>
                  <a:pt x="57150" y="0"/>
                </a:moveTo>
                <a:lnTo>
                  <a:pt x="57150" y="0"/>
                </a:lnTo>
                <a:cubicBezTo>
                  <a:pt x="88692" y="0"/>
                  <a:pt x="114300" y="25608"/>
                  <a:pt x="114300" y="57150"/>
                </a:cubicBezTo>
                <a:lnTo>
                  <a:pt x="114300" y="57150"/>
                </a:lnTo>
                <a:cubicBezTo>
                  <a:pt x="114300" y="88692"/>
                  <a:pt x="88692" y="114300"/>
                  <a:pt x="57150" y="114300"/>
                </a:cubicBezTo>
                <a:lnTo>
                  <a:pt x="57150" y="114300"/>
                </a:lnTo>
                <a:cubicBezTo>
                  <a:pt x="25608" y="114300"/>
                  <a:pt x="0" y="88692"/>
                  <a:pt x="0" y="57150"/>
                </a:cubicBezTo>
                <a:lnTo>
                  <a:pt x="0" y="57150"/>
                </a:lnTo>
                <a:cubicBezTo>
                  <a:pt x="0" y="25608"/>
                  <a:pt x="25608" y="0"/>
                  <a:pt x="57150" y="0"/>
                </a:cubicBezTo>
                <a:close/>
              </a:path>
            </a:pathLst>
          </a:custGeom>
          <a:solidFill>
            <a:srgbClr val="D4AF37"/>
          </a:solidFill>
          <a:ln/>
        </p:spPr>
      </p:sp>
      <p:sp>
        <p:nvSpPr>
          <p:cNvPr id="10" name="Shape 7"/>
          <p:cNvSpPr/>
          <p:nvPr/>
        </p:nvSpPr>
        <p:spPr>
          <a:xfrm>
            <a:off x="6038850" y="5655469"/>
            <a:ext cx="114300" cy="114300"/>
          </a:xfrm>
          <a:custGeom>
            <a:avLst/>
            <a:gdLst/>
            <a:ahLst/>
            <a:cxnLst/>
            <a:rect l="l" t="t" r="r" b="b"/>
            <a:pathLst>
              <a:path w="114300" h="114300">
                <a:moveTo>
                  <a:pt x="57150" y="0"/>
                </a:moveTo>
                <a:lnTo>
                  <a:pt x="57150" y="0"/>
                </a:lnTo>
                <a:cubicBezTo>
                  <a:pt x="88692" y="0"/>
                  <a:pt x="114300" y="25608"/>
                  <a:pt x="114300" y="57150"/>
                </a:cubicBezTo>
                <a:lnTo>
                  <a:pt x="114300" y="57150"/>
                </a:lnTo>
                <a:cubicBezTo>
                  <a:pt x="114300" y="88692"/>
                  <a:pt x="88692" y="114300"/>
                  <a:pt x="57150" y="114300"/>
                </a:cubicBezTo>
                <a:lnTo>
                  <a:pt x="57150" y="114300"/>
                </a:lnTo>
                <a:cubicBezTo>
                  <a:pt x="25608" y="114300"/>
                  <a:pt x="0" y="88692"/>
                  <a:pt x="0" y="57150"/>
                </a:cubicBezTo>
                <a:lnTo>
                  <a:pt x="0" y="57150"/>
                </a:lnTo>
                <a:cubicBezTo>
                  <a:pt x="0" y="25608"/>
                  <a:pt x="25608" y="0"/>
                  <a:pt x="57150" y="0"/>
                </a:cubicBezTo>
                <a:close/>
              </a:path>
            </a:pathLst>
          </a:custGeom>
          <a:solidFill>
            <a:srgbClr val="D4AF37">
              <a:alpha val="70196"/>
            </a:srgbClr>
          </a:solidFill>
          <a:ln/>
        </p:spPr>
      </p:sp>
      <p:sp>
        <p:nvSpPr>
          <p:cNvPr id="11" name="Shape 8"/>
          <p:cNvSpPr/>
          <p:nvPr/>
        </p:nvSpPr>
        <p:spPr>
          <a:xfrm>
            <a:off x="6305550" y="5655469"/>
            <a:ext cx="114300" cy="114300"/>
          </a:xfrm>
          <a:custGeom>
            <a:avLst/>
            <a:gdLst/>
            <a:ahLst/>
            <a:cxnLst/>
            <a:rect l="l" t="t" r="r" b="b"/>
            <a:pathLst>
              <a:path w="114300" h="114300">
                <a:moveTo>
                  <a:pt x="57150" y="0"/>
                </a:moveTo>
                <a:lnTo>
                  <a:pt x="57150" y="0"/>
                </a:lnTo>
                <a:cubicBezTo>
                  <a:pt x="88692" y="0"/>
                  <a:pt x="114300" y="25608"/>
                  <a:pt x="114300" y="57150"/>
                </a:cubicBezTo>
                <a:lnTo>
                  <a:pt x="114300" y="57150"/>
                </a:lnTo>
                <a:cubicBezTo>
                  <a:pt x="114300" y="88692"/>
                  <a:pt x="88692" y="114300"/>
                  <a:pt x="57150" y="114300"/>
                </a:cubicBezTo>
                <a:lnTo>
                  <a:pt x="57150" y="114300"/>
                </a:lnTo>
                <a:cubicBezTo>
                  <a:pt x="25608" y="114300"/>
                  <a:pt x="0" y="88692"/>
                  <a:pt x="0" y="57150"/>
                </a:cubicBezTo>
                <a:lnTo>
                  <a:pt x="0" y="57150"/>
                </a:lnTo>
                <a:cubicBezTo>
                  <a:pt x="0" y="25608"/>
                  <a:pt x="25608" y="0"/>
                  <a:pt x="57150" y="0"/>
                </a:cubicBezTo>
                <a:close/>
              </a:path>
            </a:pathLst>
          </a:custGeom>
          <a:solidFill>
            <a:srgbClr val="D4AF37">
              <a:alpha val="50196"/>
            </a:srgbClr>
          </a:solidFill>
          <a:ln/>
        </p:spPr>
      </p:sp>
      <p:pic>
        <p:nvPicPr>
          <p:cNvPr id="12" name="Image 1" descr="https://kimi-img.moonshot.cn/pub/slides/26-03-10-21:23:00-d6o1md7vg7e29vgejt3g.png">    </p:cNvPr>
          <p:cNvPicPr>
            <a:picLocks noChangeAspect="1"/>
          </p:cNvPicPr>
          <p:nvPr/>
        </p:nvPicPr>
        <p:blipFill>
          <a:blip r:embed="rId2"/>
          <a:stretch>
            <a:fillRect/>
          </a:stretch>
        </p:blipFill>
        <p:spPr>
          <a:xfrm>
            <a:off x="5646638" y="1108723"/>
            <a:ext cx="898724" cy="752228"/>
          </a:xfrm>
          <a:prstGeom prst="rect">
            <a:avLst/>
          </a:prstGeom>
        </p:spPr>
      </p:pic>
    </p:spTree>
  </p:cSld>
  <p:clrMapOvr>
    <a:masterClrMapping/>
  </p:clrMapOvr>
  <p:transition>
    <p:fade/>
    <p:spd val="med"/>
  </p:transition>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A3A2A"/>
        </a:solidFill>
      </p:bgPr>
    </p:bg>
    <p:spTree>
      <p:nvGrpSpPr>
        <p:cNvPr id="1" name=""/>
        <p:cNvGrpSpPr/>
        <p:nvPr/>
      </p:nvGrpSpPr>
      <p:grpSpPr>
        <a:xfrm>
          <a:off x="0" y="0"/>
          <a:ext cx="0" cy="0"/>
          <a:chOff x="0" y="0"/>
          <a:chExt cx="0" cy="0"/>
        </a:xfrm>
      </p:grpSpPr>
      <p:sp>
        <p:nvSpPr>
          <p:cNvPr id="2" name="Shape 0"/>
          <p:cNvSpPr/>
          <p:nvPr/>
        </p:nvSpPr>
        <p:spPr>
          <a:xfrm>
            <a:off x="381000" y="381000"/>
            <a:ext cx="76200" cy="457200"/>
          </a:xfrm>
          <a:custGeom>
            <a:avLst/>
            <a:gdLst/>
            <a:ahLst/>
            <a:cxnLst/>
            <a:rect l="l" t="t" r="r" b="b"/>
            <a:pathLst>
              <a:path w="76200" h="457200">
                <a:moveTo>
                  <a:pt x="0" y="0"/>
                </a:moveTo>
                <a:lnTo>
                  <a:pt x="76200" y="0"/>
                </a:lnTo>
                <a:lnTo>
                  <a:pt x="76200" y="457200"/>
                </a:lnTo>
                <a:lnTo>
                  <a:pt x="0" y="457200"/>
                </a:lnTo>
                <a:lnTo>
                  <a:pt x="0" y="0"/>
                </a:lnTo>
                <a:close/>
              </a:path>
            </a:pathLst>
          </a:custGeom>
          <a:solidFill>
            <a:srgbClr val="D4AF37"/>
          </a:solidFill>
          <a:ln/>
        </p:spPr>
      </p:sp>
      <p:sp>
        <p:nvSpPr>
          <p:cNvPr id="3" name="Text 1"/>
          <p:cNvSpPr/>
          <p:nvPr/>
        </p:nvSpPr>
        <p:spPr>
          <a:xfrm>
            <a:off x="609600" y="381000"/>
            <a:ext cx="5448300" cy="457200"/>
          </a:xfrm>
          <a:prstGeom prst="rect">
            <a:avLst/>
          </a:prstGeom>
          <a:noFill/>
          <a:ln/>
        </p:spPr>
        <p:txBody>
          <a:bodyPr wrap="square" lIns="0" tIns="0" rIns="0" bIns="0" rtlCol="0" anchor="ctr"/>
          <a:lstStyle/>
          <a:p>
            <a:pPr>
              <a:lnSpc>
                <a:spcPct val="80000"/>
              </a:lnSpc>
            </a:pPr>
            <a:r>
              <a:rPr lang="en-US" sz="3600" b="1" dirty="0">
                <a:solidFill>
                  <a:srgbClr val="F5E6C8"/>
                </a:solidFill>
                <a:latin typeface="Oranienbaum" pitchFamily="34" charset="0"/>
                <a:ea typeface="Oranienbaum" pitchFamily="34" charset="-122"/>
                <a:cs typeface="Oranienbaum" pitchFamily="34" charset="-120"/>
              </a:rPr>
              <a:t>Introduction to the Two Eids</a:t>
            </a:r>
            <a:endParaRPr lang="en-US" sz="1600" dirty="0"/>
          </a:p>
        </p:txBody>
      </p:sp>
      <p:sp>
        <p:nvSpPr>
          <p:cNvPr id="4" name="Text 2"/>
          <p:cNvSpPr/>
          <p:nvPr/>
        </p:nvSpPr>
        <p:spPr>
          <a:xfrm>
            <a:off x="609600" y="952500"/>
            <a:ext cx="11296650" cy="266700"/>
          </a:xfrm>
          <a:prstGeom prst="rect">
            <a:avLst/>
          </a:prstGeom>
          <a:noFill/>
          <a:ln/>
        </p:spPr>
        <p:txBody>
          <a:bodyPr wrap="square" lIns="0" tIns="0" rIns="0" bIns="0" rtlCol="0" anchor="ctr"/>
          <a:lstStyle/>
          <a:p>
            <a:pPr>
              <a:lnSpc>
                <a:spcPct val="120000"/>
              </a:lnSpc>
            </a:pPr>
            <a:r>
              <a:rPr lang="en-US" sz="1500" dirty="0">
                <a:solidFill>
                  <a:srgbClr val="D4AF37"/>
                </a:solidFill>
                <a:latin typeface="Quattrocento Sans" pitchFamily="34" charset="0"/>
                <a:ea typeface="Quattrocento Sans" pitchFamily="34" charset="-122"/>
                <a:cs typeface="Quattrocento Sans" pitchFamily="34" charset="-120"/>
              </a:rPr>
              <a:t>The Blessed Festivals of the Muslim Ummah</a:t>
            </a:r>
            <a:endParaRPr lang="en-US" sz="1600" dirty="0"/>
          </a:p>
        </p:txBody>
      </p:sp>
      <p:sp>
        <p:nvSpPr>
          <p:cNvPr id="5" name="Shape 3"/>
          <p:cNvSpPr/>
          <p:nvPr/>
        </p:nvSpPr>
        <p:spPr>
          <a:xfrm>
            <a:off x="400050" y="1447800"/>
            <a:ext cx="6096000" cy="1714500"/>
          </a:xfrm>
          <a:custGeom>
            <a:avLst/>
            <a:gdLst/>
            <a:ahLst/>
            <a:cxnLst/>
            <a:rect l="l" t="t" r="r" b="b"/>
            <a:pathLst>
              <a:path w="6096000" h="1714500">
                <a:moveTo>
                  <a:pt x="0" y="0"/>
                </a:moveTo>
                <a:lnTo>
                  <a:pt x="6019808" y="0"/>
                </a:lnTo>
                <a:cubicBezTo>
                  <a:pt x="6061888" y="0"/>
                  <a:pt x="6096000" y="34112"/>
                  <a:pt x="6096000" y="76192"/>
                </a:cubicBezTo>
                <a:lnTo>
                  <a:pt x="6096000" y="1638308"/>
                </a:lnTo>
                <a:cubicBezTo>
                  <a:pt x="6096000" y="1680388"/>
                  <a:pt x="6061888" y="1714500"/>
                  <a:pt x="6019808" y="1714500"/>
                </a:cubicBezTo>
                <a:lnTo>
                  <a:pt x="0" y="1714500"/>
                </a:lnTo>
                <a:lnTo>
                  <a:pt x="0" y="0"/>
                </a:lnTo>
                <a:close/>
              </a:path>
            </a:pathLst>
          </a:custGeom>
          <a:solidFill>
            <a:srgbClr val="1A5E4A">
              <a:alpha val="30196"/>
            </a:srgbClr>
          </a:solidFill>
          <a:ln/>
        </p:spPr>
      </p:sp>
      <p:sp>
        <p:nvSpPr>
          <p:cNvPr id="6" name="Shape 4"/>
          <p:cNvSpPr/>
          <p:nvPr/>
        </p:nvSpPr>
        <p:spPr>
          <a:xfrm>
            <a:off x="400050" y="1447800"/>
            <a:ext cx="38100" cy="1714500"/>
          </a:xfrm>
          <a:custGeom>
            <a:avLst/>
            <a:gdLst/>
            <a:ahLst/>
            <a:cxnLst/>
            <a:rect l="l" t="t" r="r" b="b"/>
            <a:pathLst>
              <a:path w="38100" h="1714500">
                <a:moveTo>
                  <a:pt x="0" y="0"/>
                </a:moveTo>
                <a:lnTo>
                  <a:pt x="38100" y="0"/>
                </a:lnTo>
                <a:lnTo>
                  <a:pt x="38100" y="1714500"/>
                </a:lnTo>
                <a:lnTo>
                  <a:pt x="0" y="1714500"/>
                </a:lnTo>
                <a:lnTo>
                  <a:pt x="0" y="0"/>
                </a:lnTo>
                <a:close/>
              </a:path>
            </a:pathLst>
          </a:custGeom>
          <a:solidFill>
            <a:srgbClr val="D4AF37"/>
          </a:solidFill>
          <a:ln/>
        </p:spPr>
      </p:sp>
      <p:sp>
        <p:nvSpPr>
          <p:cNvPr id="7" name="Shape 5"/>
          <p:cNvSpPr/>
          <p:nvPr/>
        </p:nvSpPr>
        <p:spPr>
          <a:xfrm>
            <a:off x="647700" y="1676400"/>
            <a:ext cx="533400" cy="533400"/>
          </a:xfrm>
          <a:custGeom>
            <a:avLst/>
            <a:gdLst/>
            <a:ahLst/>
            <a:cxnLst/>
            <a:rect l="l" t="t" r="r" b="b"/>
            <a:pathLst>
              <a:path w="533400" h="533400">
                <a:moveTo>
                  <a:pt x="266700" y="0"/>
                </a:moveTo>
                <a:lnTo>
                  <a:pt x="266700" y="0"/>
                </a:lnTo>
                <a:cubicBezTo>
                  <a:pt x="413896" y="0"/>
                  <a:pt x="533400" y="119504"/>
                  <a:pt x="533400" y="266700"/>
                </a:cubicBezTo>
                <a:lnTo>
                  <a:pt x="533400" y="266700"/>
                </a:lnTo>
                <a:cubicBezTo>
                  <a:pt x="533400" y="413896"/>
                  <a:pt x="413896" y="533400"/>
                  <a:pt x="266700" y="533400"/>
                </a:cubicBezTo>
                <a:lnTo>
                  <a:pt x="266700" y="533400"/>
                </a:lnTo>
                <a:cubicBezTo>
                  <a:pt x="119504" y="533400"/>
                  <a:pt x="0" y="413896"/>
                  <a:pt x="0" y="266700"/>
                </a:cubicBezTo>
                <a:lnTo>
                  <a:pt x="0" y="266700"/>
                </a:lnTo>
                <a:cubicBezTo>
                  <a:pt x="0" y="119504"/>
                  <a:pt x="119504" y="0"/>
                  <a:pt x="266700" y="0"/>
                </a:cubicBezTo>
                <a:close/>
              </a:path>
            </a:pathLst>
          </a:custGeom>
          <a:solidFill>
            <a:srgbClr val="D4AF37">
              <a:alpha val="20000"/>
            </a:srgbClr>
          </a:solidFill>
          <a:ln/>
        </p:spPr>
      </p:sp>
      <p:sp>
        <p:nvSpPr>
          <p:cNvPr id="8" name="Shape 6"/>
          <p:cNvSpPr/>
          <p:nvPr/>
        </p:nvSpPr>
        <p:spPr>
          <a:xfrm>
            <a:off x="800100" y="1828800"/>
            <a:ext cx="228600" cy="228600"/>
          </a:xfrm>
          <a:custGeom>
            <a:avLst/>
            <a:gdLst/>
            <a:ahLst/>
            <a:cxnLst/>
            <a:rect l="l" t="t" r="r" b="b"/>
            <a:pathLst>
              <a:path w="228600" h="228600">
                <a:moveTo>
                  <a:pt x="0" y="114300"/>
                </a:moveTo>
                <a:cubicBezTo>
                  <a:pt x="0" y="51167"/>
                  <a:pt x="51167" y="0"/>
                  <a:pt x="114300" y="0"/>
                </a:cubicBezTo>
                <a:cubicBezTo>
                  <a:pt x="129034" y="0"/>
                  <a:pt x="143143" y="2813"/>
                  <a:pt x="156091" y="7903"/>
                </a:cubicBezTo>
                <a:cubicBezTo>
                  <a:pt x="159395" y="9198"/>
                  <a:pt x="161226" y="12680"/>
                  <a:pt x="160466" y="16118"/>
                </a:cubicBezTo>
                <a:cubicBezTo>
                  <a:pt x="159707" y="19556"/>
                  <a:pt x="156537" y="21922"/>
                  <a:pt x="153010" y="21654"/>
                </a:cubicBezTo>
                <a:cubicBezTo>
                  <a:pt x="150867" y="21521"/>
                  <a:pt x="148679" y="21431"/>
                  <a:pt x="146492" y="21431"/>
                </a:cubicBezTo>
                <a:cubicBezTo>
                  <a:pt x="95190" y="21431"/>
                  <a:pt x="53623" y="62999"/>
                  <a:pt x="53623" y="114300"/>
                </a:cubicBezTo>
                <a:cubicBezTo>
                  <a:pt x="53623" y="165601"/>
                  <a:pt x="95190" y="207169"/>
                  <a:pt x="146492" y="207169"/>
                </a:cubicBezTo>
                <a:cubicBezTo>
                  <a:pt x="148679" y="207169"/>
                  <a:pt x="150867" y="207079"/>
                  <a:pt x="153010" y="206946"/>
                </a:cubicBezTo>
                <a:cubicBezTo>
                  <a:pt x="156537" y="206722"/>
                  <a:pt x="159707" y="209044"/>
                  <a:pt x="160466" y="212482"/>
                </a:cubicBezTo>
                <a:cubicBezTo>
                  <a:pt x="161226" y="215920"/>
                  <a:pt x="159395" y="219402"/>
                  <a:pt x="156091" y="220697"/>
                </a:cubicBezTo>
                <a:cubicBezTo>
                  <a:pt x="143143" y="225787"/>
                  <a:pt x="129034" y="228600"/>
                  <a:pt x="114300" y="228600"/>
                </a:cubicBezTo>
                <a:cubicBezTo>
                  <a:pt x="51167" y="228600"/>
                  <a:pt x="0" y="177433"/>
                  <a:pt x="0" y="114300"/>
                </a:cubicBezTo>
                <a:close/>
                <a:moveTo>
                  <a:pt x="167610" y="61347"/>
                </a:moveTo>
                <a:cubicBezTo>
                  <a:pt x="169173" y="58177"/>
                  <a:pt x="173727" y="58177"/>
                  <a:pt x="175290" y="61347"/>
                </a:cubicBezTo>
                <a:lnTo>
                  <a:pt x="189354" y="89833"/>
                </a:lnTo>
                <a:cubicBezTo>
                  <a:pt x="189979" y="91083"/>
                  <a:pt x="191185" y="91976"/>
                  <a:pt x="192569" y="92199"/>
                </a:cubicBezTo>
                <a:lnTo>
                  <a:pt x="224001" y="96753"/>
                </a:lnTo>
                <a:cubicBezTo>
                  <a:pt x="227528" y="97244"/>
                  <a:pt x="228913" y="101575"/>
                  <a:pt x="226368" y="104076"/>
                </a:cubicBezTo>
                <a:lnTo>
                  <a:pt x="203642" y="126221"/>
                </a:lnTo>
                <a:cubicBezTo>
                  <a:pt x="202615" y="127203"/>
                  <a:pt x="202168" y="128632"/>
                  <a:pt x="202391" y="130016"/>
                </a:cubicBezTo>
                <a:lnTo>
                  <a:pt x="207749" y="161315"/>
                </a:lnTo>
                <a:cubicBezTo>
                  <a:pt x="208330" y="164797"/>
                  <a:pt x="204668" y="167476"/>
                  <a:pt x="201543" y="165824"/>
                </a:cubicBezTo>
                <a:lnTo>
                  <a:pt x="173415" y="151046"/>
                </a:lnTo>
                <a:cubicBezTo>
                  <a:pt x="172164" y="150376"/>
                  <a:pt x="170691" y="150376"/>
                  <a:pt x="169441" y="151046"/>
                </a:cubicBezTo>
                <a:lnTo>
                  <a:pt x="141312" y="165824"/>
                </a:lnTo>
                <a:cubicBezTo>
                  <a:pt x="138187" y="167476"/>
                  <a:pt x="134481" y="164797"/>
                  <a:pt x="135106" y="161315"/>
                </a:cubicBezTo>
                <a:lnTo>
                  <a:pt x="140464" y="130016"/>
                </a:lnTo>
                <a:cubicBezTo>
                  <a:pt x="140687" y="128632"/>
                  <a:pt x="140241" y="127203"/>
                  <a:pt x="139214" y="126221"/>
                </a:cubicBezTo>
                <a:lnTo>
                  <a:pt x="116532" y="104076"/>
                </a:lnTo>
                <a:cubicBezTo>
                  <a:pt x="113987" y="101575"/>
                  <a:pt x="115372" y="97289"/>
                  <a:pt x="118899" y="96753"/>
                </a:cubicBezTo>
                <a:lnTo>
                  <a:pt x="150331" y="92199"/>
                </a:lnTo>
                <a:cubicBezTo>
                  <a:pt x="151715" y="91976"/>
                  <a:pt x="152921" y="91127"/>
                  <a:pt x="153546" y="89833"/>
                </a:cubicBezTo>
                <a:lnTo>
                  <a:pt x="167610" y="61347"/>
                </a:lnTo>
                <a:close/>
              </a:path>
            </a:pathLst>
          </a:custGeom>
          <a:solidFill>
            <a:srgbClr val="D4AF37"/>
          </a:solidFill>
          <a:ln/>
        </p:spPr>
      </p:sp>
      <p:sp>
        <p:nvSpPr>
          <p:cNvPr id="9" name="Text 7"/>
          <p:cNvSpPr/>
          <p:nvPr/>
        </p:nvSpPr>
        <p:spPr>
          <a:xfrm>
            <a:off x="1333500" y="1676400"/>
            <a:ext cx="5048250" cy="304800"/>
          </a:xfrm>
          <a:prstGeom prst="rect">
            <a:avLst/>
          </a:prstGeom>
          <a:noFill/>
          <a:ln/>
        </p:spPr>
        <p:txBody>
          <a:bodyPr wrap="square" lIns="0" tIns="0" rIns="0" bIns="0" rtlCol="0" anchor="ctr"/>
          <a:lstStyle/>
          <a:p>
            <a:pPr>
              <a:lnSpc>
                <a:spcPct val="110000"/>
              </a:lnSpc>
            </a:pPr>
            <a:r>
              <a:rPr lang="en-US" sz="1800" b="1" dirty="0">
                <a:solidFill>
                  <a:srgbClr val="D4AF37"/>
                </a:solidFill>
                <a:latin typeface="Unna" pitchFamily="34" charset="0"/>
                <a:ea typeface="Unna" pitchFamily="34" charset="-122"/>
                <a:cs typeface="Unna" pitchFamily="34" charset="-120"/>
              </a:rPr>
              <a:t>Two Major Festivals</a:t>
            </a:r>
            <a:endParaRPr lang="en-US" sz="1600" dirty="0"/>
          </a:p>
        </p:txBody>
      </p:sp>
      <p:sp>
        <p:nvSpPr>
          <p:cNvPr id="10" name="Text 8"/>
          <p:cNvSpPr/>
          <p:nvPr/>
        </p:nvSpPr>
        <p:spPr>
          <a:xfrm>
            <a:off x="1333500" y="2095500"/>
            <a:ext cx="5019675" cy="838200"/>
          </a:xfrm>
          <a:prstGeom prst="rect">
            <a:avLst/>
          </a:prstGeom>
          <a:noFill/>
          <a:ln/>
        </p:spPr>
        <p:txBody>
          <a:bodyPr wrap="square" lIns="0" tIns="0" rIns="0" bIns="0" rtlCol="0" anchor="ctr"/>
          <a:lstStyle/>
          <a:p>
            <a:pPr>
              <a:lnSpc>
                <a:spcPct val="140000"/>
              </a:lnSpc>
            </a:pPr>
            <a:r>
              <a:rPr lang="en-US" sz="1350" dirty="0">
                <a:solidFill>
                  <a:srgbClr val="F5E6C8">
                    <a:alpha val="90000"/>
                  </a:srgbClr>
                </a:solidFill>
                <a:latin typeface="Quattrocento Sans" pitchFamily="34" charset="0"/>
                <a:ea typeface="Quattrocento Sans" pitchFamily="34" charset="-122"/>
                <a:cs typeface="Quattrocento Sans" pitchFamily="34" charset="-120"/>
              </a:rPr>
              <a:t>Islam celebrates </a:t>
            </a:r>
            <a:pPr>
              <a:lnSpc>
                <a:spcPct val="140000"/>
              </a:lnSpc>
            </a:pPr>
            <a:r>
              <a:rPr lang="en-US" sz="1350" b="1" dirty="0">
                <a:solidFill>
                  <a:srgbClr val="D4AF37"/>
                </a:solidFill>
                <a:latin typeface="Quattrocento Sans" pitchFamily="34" charset="0"/>
                <a:ea typeface="Quattrocento Sans" pitchFamily="34" charset="-122"/>
                <a:cs typeface="Quattrocento Sans" pitchFamily="34" charset="-120"/>
              </a:rPr>
              <a:t>Eid al-Fitr</a:t>
            </a:r>
            <a:pPr>
              <a:lnSpc>
                <a:spcPct val="140000"/>
              </a:lnSpc>
            </a:pPr>
            <a:r>
              <a:rPr lang="en-US" sz="1350" dirty="0">
                <a:solidFill>
                  <a:srgbClr val="F5E6C8">
                    <a:alpha val="90000"/>
                  </a:srgbClr>
                </a:solidFill>
                <a:latin typeface="Quattrocento Sans" pitchFamily="34" charset="0"/>
                <a:ea typeface="Quattrocento Sans" pitchFamily="34" charset="-122"/>
                <a:cs typeface="Quattrocento Sans" pitchFamily="34" charset="-120"/>
              </a:rPr>
              <a:t> and </a:t>
            </a:r>
            <a:pPr>
              <a:lnSpc>
                <a:spcPct val="140000"/>
              </a:lnSpc>
            </a:pPr>
            <a:r>
              <a:rPr lang="en-US" sz="1350" b="1" dirty="0">
                <a:solidFill>
                  <a:srgbClr val="D4AF37"/>
                </a:solidFill>
                <a:latin typeface="Quattrocento Sans" pitchFamily="34" charset="0"/>
                <a:ea typeface="Quattrocento Sans" pitchFamily="34" charset="-122"/>
                <a:cs typeface="Quattrocento Sans" pitchFamily="34" charset="-120"/>
              </a:rPr>
              <a:t>Eid al-Adha</a:t>
            </a:r>
            <a:pPr>
              <a:lnSpc>
                <a:spcPct val="140000"/>
              </a:lnSpc>
            </a:pPr>
            <a:r>
              <a:rPr lang="en-US" sz="1350" dirty="0">
                <a:solidFill>
                  <a:srgbClr val="F5E6C8">
                    <a:alpha val="90000"/>
                  </a:srgbClr>
                </a:solidFill>
                <a:latin typeface="Quattrocento Sans" pitchFamily="34" charset="0"/>
                <a:ea typeface="Quattrocento Sans" pitchFamily="34" charset="-122"/>
                <a:cs typeface="Quattrocento Sans" pitchFamily="34" charset="-120"/>
              </a:rPr>
              <a:t>, two occasions of divine blessing that replace all pre-Islamic celebrations with something far superior.</a:t>
            </a:r>
            <a:endParaRPr lang="en-US" sz="1600" dirty="0"/>
          </a:p>
        </p:txBody>
      </p:sp>
      <p:sp>
        <p:nvSpPr>
          <p:cNvPr id="11" name="Shape 9"/>
          <p:cNvSpPr/>
          <p:nvPr/>
        </p:nvSpPr>
        <p:spPr>
          <a:xfrm>
            <a:off x="384175" y="3391694"/>
            <a:ext cx="6111875" cy="3292475"/>
          </a:xfrm>
          <a:custGeom>
            <a:avLst/>
            <a:gdLst/>
            <a:ahLst/>
            <a:cxnLst/>
            <a:rect l="l" t="t" r="r" b="b"/>
            <a:pathLst>
              <a:path w="6111875" h="3292475">
                <a:moveTo>
                  <a:pt x="76188" y="0"/>
                </a:moveTo>
                <a:lnTo>
                  <a:pt x="6035687" y="0"/>
                </a:lnTo>
                <a:cubicBezTo>
                  <a:pt x="6077765" y="0"/>
                  <a:pt x="6111875" y="34110"/>
                  <a:pt x="6111875" y="76188"/>
                </a:cubicBezTo>
                <a:lnTo>
                  <a:pt x="6111875" y="3216287"/>
                </a:lnTo>
                <a:cubicBezTo>
                  <a:pt x="6111875" y="3258365"/>
                  <a:pt x="6077765" y="3292475"/>
                  <a:pt x="6035687" y="3292475"/>
                </a:cubicBezTo>
                <a:lnTo>
                  <a:pt x="76188" y="3292475"/>
                </a:lnTo>
                <a:cubicBezTo>
                  <a:pt x="34110" y="3292475"/>
                  <a:pt x="0" y="3258365"/>
                  <a:pt x="0" y="3216287"/>
                </a:cubicBezTo>
                <a:lnTo>
                  <a:pt x="0" y="76188"/>
                </a:lnTo>
                <a:cubicBezTo>
                  <a:pt x="0" y="34110"/>
                  <a:pt x="34110" y="0"/>
                  <a:pt x="76188" y="0"/>
                </a:cubicBezTo>
                <a:close/>
              </a:path>
            </a:pathLst>
          </a:custGeom>
          <a:solidFill>
            <a:srgbClr val="1A5E4A">
              <a:alpha val="40000"/>
            </a:srgbClr>
          </a:solidFill>
          <a:ln w="8467">
            <a:solidFill>
              <a:srgbClr val="D4AF37">
                <a:alpha val="30196"/>
              </a:srgbClr>
            </a:solidFill>
            <a:prstDash val="solid"/>
          </a:ln>
        </p:spPr>
      </p:sp>
      <p:sp>
        <p:nvSpPr>
          <p:cNvPr id="12" name="Shape 10"/>
          <p:cNvSpPr/>
          <p:nvPr/>
        </p:nvSpPr>
        <p:spPr>
          <a:xfrm>
            <a:off x="644525" y="3661570"/>
            <a:ext cx="228600" cy="228600"/>
          </a:xfrm>
          <a:custGeom>
            <a:avLst/>
            <a:gdLst/>
            <a:ahLst/>
            <a:cxnLst/>
            <a:rect l="l" t="t" r="r" b="b"/>
            <a:pathLst>
              <a:path w="228600" h="228600">
                <a:moveTo>
                  <a:pt x="114300" y="63088"/>
                </a:moveTo>
                <a:lnTo>
                  <a:pt x="114300" y="201186"/>
                </a:lnTo>
                <a:lnTo>
                  <a:pt x="114523" y="201097"/>
                </a:lnTo>
                <a:cubicBezTo>
                  <a:pt x="138901" y="190961"/>
                  <a:pt x="165065" y="185738"/>
                  <a:pt x="191453" y="185738"/>
                </a:cubicBezTo>
                <a:lnTo>
                  <a:pt x="200025" y="185738"/>
                </a:lnTo>
                <a:lnTo>
                  <a:pt x="200025" y="42863"/>
                </a:lnTo>
                <a:lnTo>
                  <a:pt x="191453" y="42863"/>
                </a:lnTo>
                <a:cubicBezTo>
                  <a:pt x="172611" y="42863"/>
                  <a:pt x="153903" y="46613"/>
                  <a:pt x="136490" y="53846"/>
                </a:cubicBezTo>
                <a:cubicBezTo>
                  <a:pt x="128989" y="56971"/>
                  <a:pt x="121578" y="60052"/>
                  <a:pt x="114300" y="63088"/>
                </a:cubicBezTo>
                <a:close/>
                <a:moveTo>
                  <a:pt x="103093" y="27459"/>
                </a:moveTo>
                <a:lnTo>
                  <a:pt x="114300" y="32147"/>
                </a:lnTo>
                <a:lnTo>
                  <a:pt x="125507" y="27459"/>
                </a:lnTo>
                <a:cubicBezTo>
                  <a:pt x="146402" y="18752"/>
                  <a:pt x="168816" y="14288"/>
                  <a:pt x="191453" y="14288"/>
                </a:cubicBezTo>
                <a:lnTo>
                  <a:pt x="207169" y="14288"/>
                </a:lnTo>
                <a:cubicBezTo>
                  <a:pt x="219001" y="14288"/>
                  <a:pt x="228600" y="23887"/>
                  <a:pt x="228600" y="35719"/>
                </a:cubicBezTo>
                <a:lnTo>
                  <a:pt x="228600" y="192881"/>
                </a:lnTo>
                <a:cubicBezTo>
                  <a:pt x="228600" y="204713"/>
                  <a:pt x="219001" y="214313"/>
                  <a:pt x="207169" y="214313"/>
                </a:cubicBezTo>
                <a:lnTo>
                  <a:pt x="191453" y="214313"/>
                </a:lnTo>
                <a:cubicBezTo>
                  <a:pt x="168816" y="214313"/>
                  <a:pt x="146402" y="218777"/>
                  <a:pt x="125507" y="227484"/>
                </a:cubicBezTo>
                <a:lnTo>
                  <a:pt x="119792" y="229850"/>
                </a:lnTo>
                <a:cubicBezTo>
                  <a:pt x="116265" y="231324"/>
                  <a:pt x="112335" y="231324"/>
                  <a:pt x="108808" y="229850"/>
                </a:cubicBezTo>
                <a:lnTo>
                  <a:pt x="103093" y="227484"/>
                </a:lnTo>
                <a:cubicBezTo>
                  <a:pt x="82198" y="218777"/>
                  <a:pt x="59784" y="214313"/>
                  <a:pt x="37148" y="214313"/>
                </a:cubicBezTo>
                <a:lnTo>
                  <a:pt x="21431" y="214313"/>
                </a:lnTo>
                <a:cubicBezTo>
                  <a:pt x="9599" y="214313"/>
                  <a:pt x="0" y="204713"/>
                  <a:pt x="0" y="192881"/>
                </a:cubicBezTo>
                <a:lnTo>
                  <a:pt x="0" y="35719"/>
                </a:lnTo>
                <a:cubicBezTo>
                  <a:pt x="0" y="23887"/>
                  <a:pt x="9599" y="14288"/>
                  <a:pt x="21431" y="14288"/>
                </a:cubicBezTo>
                <a:lnTo>
                  <a:pt x="37148" y="14288"/>
                </a:lnTo>
                <a:cubicBezTo>
                  <a:pt x="59784" y="14288"/>
                  <a:pt x="82198" y="18752"/>
                  <a:pt x="103093" y="27459"/>
                </a:cubicBezTo>
                <a:close/>
              </a:path>
            </a:pathLst>
          </a:custGeom>
          <a:solidFill>
            <a:srgbClr val="D4AF37"/>
          </a:solidFill>
          <a:ln/>
        </p:spPr>
      </p:sp>
      <p:sp>
        <p:nvSpPr>
          <p:cNvPr id="13" name="Text 11"/>
          <p:cNvSpPr/>
          <p:nvPr/>
        </p:nvSpPr>
        <p:spPr>
          <a:xfrm>
            <a:off x="1016000" y="3623470"/>
            <a:ext cx="1685925" cy="304800"/>
          </a:xfrm>
          <a:prstGeom prst="rect">
            <a:avLst/>
          </a:prstGeom>
          <a:noFill/>
          <a:ln/>
        </p:spPr>
        <p:txBody>
          <a:bodyPr wrap="square" lIns="0" tIns="0" rIns="0" bIns="0" rtlCol="0" anchor="ctr"/>
          <a:lstStyle/>
          <a:p>
            <a:pPr>
              <a:lnSpc>
                <a:spcPct val="110000"/>
              </a:lnSpc>
            </a:pPr>
            <a:r>
              <a:rPr lang="en-US" sz="1800" b="1" dirty="0">
                <a:solidFill>
                  <a:srgbClr val="F5E6C8"/>
                </a:solidFill>
                <a:latin typeface="Unna" pitchFamily="34" charset="0"/>
                <a:ea typeface="Unna" pitchFamily="34" charset="-122"/>
                <a:cs typeface="Unna" pitchFamily="34" charset="-120"/>
              </a:rPr>
              <a:t>Authentic Hadith</a:t>
            </a:r>
            <a:endParaRPr lang="en-US" sz="1600" dirty="0"/>
          </a:p>
        </p:txBody>
      </p:sp>
      <p:sp>
        <p:nvSpPr>
          <p:cNvPr id="14" name="Shape 12"/>
          <p:cNvSpPr/>
          <p:nvPr/>
        </p:nvSpPr>
        <p:spPr>
          <a:xfrm>
            <a:off x="619125" y="4083845"/>
            <a:ext cx="5645150" cy="2368550"/>
          </a:xfrm>
          <a:custGeom>
            <a:avLst/>
            <a:gdLst/>
            <a:ahLst/>
            <a:cxnLst/>
            <a:rect l="l" t="t" r="r" b="b"/>
            <a:pathLst>
              <a:path w="5645150" h="2368550">
                <a:moveTo>
                  <a:pt x="76196" y="0"/>
                </a:moveTo>
                <a:lnTo>
                  <a:pt x="5568954" y="0"/>
                </a:lnTo>
                <a:cubicBezTo>
                  <a:pt x="5611036" y="0"/>
                  <a:pt x="5645150" y="34114"/>
                  <a:pt x="5645150" y="76196"/>
                </a:cubicBezTo>
                <a:lnTo>
                  <a:pt x="5645150" y="2292354"/>
                </a:lnTo>
                <a:cubicBezTo>
                  <a:pt x="5645150" y="2334436"/>
                  <a:pt x="5611036" y="2368550"/>
                  <a:pt x="5568954" y="2368550"/>
                </a:cubicBezTo>
                <a:lnTo>
                  <a:pt x="76196" y="2368550"/>
                </a:lnTo>
                <a:cubicBezTo>
                  <a:pt x="34114" y="2368550"/>
                  <a:pt x="0" y="2334436"/>
                  <a:pt x="0" y="2292354"/>
                </a:cubicBezTo>
                <a:lnTo>
                  <a:pt x="0" y="76196"/>
                </a:lnTo>
                <a:cubicBezTo>
                  <a:pt x="0" y="34142"/>
                  <a:pt x="34142" y="0"/>
                  <a:pt x="76196" y="0"/>
                </a:cubicBezTo>
                <a:close/>
              </a:path>
            </a:pathLst>
          </a:custGeom>
          <a:solidFill>
            <a:srgbClr val="0A3A2A">
              <a:alpha val="60000"/>
            </a:srgbClr>
          </a:solidFill>
          <a:ln w="8467">
            <a:solidFill>
              <a:srgbClr val="D4AF37">
                <a:alpha val="20000"/>
              </a:srgbClr>
            </a:solidFill>
            <a:prstDash val="solid"/>
          </a:ln>
        </p:spPr>
      </p:sp>
      <p:sp>
        <p:nvSpPr>
          <p:cNvPr id="15" name="Text 13"/>
          <p:cNvSpPr/>
          <p:nvPr/>
        </p:nvSpPr>
        <p:spPr>
          <a:xfrm>
            <a:off x="850900" y="4315619"/>
            <a:ext cx="5276850" cy="1524000"/>
          </a:xfrm>
          <a:prstGeom prst="rect">
            <a:avLst/>
          </a:prstGeom>
          <a:noFill/>
          <a:ln/>
        </p:spPr>
        <p:txBody>
          <a:bodyPr wrap="square" lIns="0" tIns="0" rIns="0" bIns="0" rtlCol="0" anchor="ctr"/>
          <a:lstStyle/>
          <a:p>
            <a:pPr>
              <a:lnSpc>
                <a:spcPct val="170000"/>
              </a:lnSpc>
            </a:pPr>
            <a:r>
              <a:rPr lang="en-US" sz="1500" dirty="0">
                <a:solidFill>
                  <a:srgbClr val="F5E6C8"/>
                </a:solidFill>
                <a:latin typeface="Quattrocento Sans" pitchFamily="34" charset="0"/>
                <a:ea typeface="Quattrocento Sans" pitchFamily="34" charset="-122"/>
                <a:cs typeface="Quattrocento Sans" pitchFamily="34" charset="-120"/>
              </a:rPr>
              <a:t>"The Messenger of Allah (PBUH) came to Medina and the people had two days in which they used to play and amuse themselves. He said, </a:t>
            </a:r>
            <a:pPr>
              <a:lnSpc>
                <a:spcPct val="170000"/>
              </a:lnSpc>
            </a:pPr>
            <a:r>
              <a:rPr lang="en-US" sz="1500" b="1" dirty="0">
                <a:solidFill>
                  <a:srgbClr val="D4AF37"/>
                </a:solidFill>
                <a:latin typeface="Quattrocento Sans" pitchFamily="34" charset="0"/>
                <a:ea typeface="Quattrocento Sans" pitchFamily="34" charset="-122"/>
                <a:cs typeface="Quattrocento Sans" pitchFamily="34" charset="-120"/>
              </a:rPr>
              <a:t>'Allah has given you something better than them: the day of Al-Adha and the day of Al-Fitr.'</a:t>
            </a:r>
            <a:pPr>
              <a:lnSpc>
                <a:spcPct val="170000"/>
              </a:lnSpc>
            </a:pPr>
            <a:r>
              <a:rPr lang="en-US" sz="1500" dirty="0">
                <a:solidFill>
                  <a:srgbClr val="F5E6C8"/>
                </a:solidFill>
                <a:latin typeface="Quattrocento Sans" pitchFamily="34" charset="0"/>
                <a:ea typeface="Quattrocento Sans" pitchFamily="34" charset="-122"/>
                <a:cs typeface="Quattrocento Sans" pitchFamily="34" charset="-120"/>
              </a:rPr>
              <a:t>"</a:t>
            </a:r>
            <a:endParaRPr lang="en-US" sz="1600" dirty="0"/>
          </a:p>
        </p:txBody>
      </p:sp>
      <p:sp>
        <p:nvSpPr>
          <p:cNvPr id="16" name="Text 14"/>
          <p:cNvSpPr/>
          <p:nvPr/>
        </p:nvSpPr>
        <p:spPr>
          <a:xfrm>
            <a:off x="774700" y="5992019"/>
            <a:ext cx="5257800" cy="228600"/>
          </a:xfrm>
          <a:prstGeom prst="rect">
            <a:avLst/>
          </a:prstGeom>
          <a:noFill/>
          <a:ln/>
        </p:spPr>
        <p:txBody>
          <a:bodyPr wrap="square" lIns="0" tIns="0" rIns="0" bIns="0" rtlCol="0" anchor="ctr"/>
          <a:lstStyle/>
          <a:p>
            <a:pPr algn="r">
              <a:lnSpc>
                <a:spcPct val="130000"/>
              </a:lnSpc>
            </a:pPr>
            <a:r>
              <a:rPr lang="en-US" sz="1200" dirty="0">
                <a:solidFill>
                  <a:srgbClr val="D4AF37"/>
                </a:solidFill>
                <a:latin typeface="Quattrocento Sans" pitchFamily="34" charset="0"/>
                <a:ea typeface="Quattrocento Sans" pitchFamily="34" charset="-122"/>
                <a:cs typeface="Quattrocento Sans" pitchFamily="34" charset="-120"/>
              </a:rPr>
              <a:t>— Sunan Abi Dawud</a:t>
            </a:r>
            <a:endParaRPr lang="en-US" sz="1600" dirty="0"/>
          </a:p>
        </p:txBody>
      </p:sp>
      <p:sp>
        <p:nvSpPr>
          <p:cNvPr id="17" name="Shape 15"/>
          <p:cNvSpPr/>
          <p:nvPr/>
        </p:nvSpPr>
        <p:spPr>
          <a:xfrm>
            <a:off x="6814146" y="1457325"/>
            <a:ext cx="4991100" cy="2486025"/>
          </a:xfrm>
          <a:custGeom>
            <a:avLst/>
            <a:gdLst/>
            <a:ahLst/>
            <a:cxnLst/>
            <a:rect l="l" t="t" r="r" b="b"/>
            <a:pathLst>
              <a:path w="4991100" h="2486025">
                <a:moveTo>
                  <a:pt x="114307" y="0"/>
                </a:moveTo>
                <a:lnTo>
                  <a:pt x="4876793" y="0"/>
                </a:lnTo>
                <a:cubicBezTo>
                  <a:pt x="4939923" y="0"/>
                  <a:pt x="4991100" y="51177"/>
                  <a:pt x="4991100" y="114307"/>
                </a:cubicBezTo>
                <a:lnTo>
                  <a:pt x="4991100" y="2371718"/>
                </a:lnTo>
                <a:cubicBezTo>
                  <a:pt x="4991100" y="2434848"/>
                  <a:pt x="4939923" y="2486025"/>
                  <a:pt x="4876793" y="2486025"/>
                </a:cubicBezTo>
                <a:lnTo>
                  <a:pt x="114307" y="2486025"/>
                </a:lnTo>
                <a:cubicBezTo>
                  <a:pt x="51177" y="2486025"/>
                  <a:pt x="0" y="2434848"/>
                  <a:pt x="0" y="2371718"/>
                </a:cubicBezTo>
                <a:lnTo>
                  <a:pt x="0" y="114307"/>
                </a:lnTo>
                <a:cubicBezTo>
                  <a:pt x="0" y="51219"/>
                  <a:pt x="51219" y="0"/>
                  <a:pt x="114307" y="0"/>
                </a:cubicBezTo>
                <a:close/>
              </a:path>
            </a:pathLst>
          </a:custGeom>
          <a:gradFill rotWithShape="1" flip="none">
            <a:gsLst>
              <a:gs pos="0">
                <a:srgbClr val="1A5E4A">
                  <a:alpha val="50000"/>
                </a:srgbClr>
              </a:gs>
              <a:gs pos="100000">
                <a:srgbClr val="0A3A2A">
                  <a:alpha val="50000"/>
                </a:srgbClr>
              </a:gs>
            </a:gsLst>
            <a:lin ang="2700000" scaled="1"/>
          </a:gradFill>
          <a:ln w="25400">
            <a:solidFill>
              <a:srgbClr val="D4AF37">
                <a:alpha val="40000"/>
              </a:srgbClr>
            </a:solidFill>
            <a:prstDash val="solid"/>
          </a:ln>
        </p:spPr>
      </p:sp>
      <p:sp>
        <p:nvSpPr>
          <p:cNvPr id="18" name="Shape 16"/>
          <p:cNvSpPr/>
          <p:nvPr/>
        </p:nvSpPr>
        <p:spPr>
          <a:xfrm>
            <a:off x="7052271" y="1695450"/>
            <a:ext cx="609600" cy="609600"/>
          </a:xfrm>
          <a:custGeom>
            <a:avLst/>
            <a:gdLst/>
            <a:ahLst/>
            <a:cxnLst/>
            <a:rect l="l" t="t" r="r" b="b"/>
            <a:pathLst>
              <a:path w="609600" h="609600">
                <a:moveTo>
                  <a:pt x="304800" y="0"/>
                </a:moveTo>
                <a:lnTo>
                  <a:pt x="304800" y="0"/>
                </a:lnTo>
                <a:cubicBezTo>
                  <a:pt x="473024" y="0"/>
                  <a:pt x="609600" y="136576"/>
                  <a:pt x="609600" y="304800"/>
                </a:cubicBezTo>
                <a:lnTo>
                  <a:pt x="609600" y="304800"/>
                </a:lnTo>
                <a:cubicBezTo>
                  <a:pt x="609600" y="473024"/>
                  <a:pt x="473024" y="609600"/>
                  <a:pt x="304800" y="609600"/>
                </a:cubicBezTo>
                <a:lnTo>
                  <a:pt x="304800" y="609600"/>
                </a:lnTo>
                <a:cubicBezTo>
                  <a:pt x="136576" y="609600"/>
                  <a:pt x="0" y="473024"/>
                  <a:pt x="0" y="304800"/>
                </a:cubicBezTo>
                <a:lnTo>
                  <a:pt x="0" y="304800"/>
                </a:lnTo>
                <a:cubicBezTo>
                  <a:pt x="0" y="136576"/>
                  <a:pt x="136576" y="0"/>
                  <a:pt x="304800" y="0"/>
                </a:cubicBezTo>
                <a:close/>
              </a:path>
            </a:pathLst>
          </a:custGeom>
          <a:solidFill>
            <a:srgbClr val="D4AF37">
              <a:alpha val="20000"/>
            </a:srgbClr>
          </a:solidFill>
          <a:ln/>
        </p:spPr>
      </p:sp>
      <p:sp>
        <p:nvSpPr>
          <p:cNvPr id="19" name="Shape 17"/>
          <p:cNvSpPr/>
          <p:nvPr/>
        </p:nvSpPr>
        <p:spPr>
          <a:xfrm>
            <a:off x="7234436" y="1857375"/>
            <a:ext cx="250031" cy="285750"/>
          </a:xfrm>
          <a:custGeom>
            <a:avLst/>
            <a:gdLst/>
            <a:ahLst/>
            <a:cxnLst/>
            <a:rect l="l" t="t" r="r" b="b"/>
            <a:pathLst>
              <a:path w="250031" h="285750">
                <a:moveTo>
                  <a:pt x="71438" y="0"/>
                </a:moveTo>
                <a:cubicBezTo>
                  <a:pt x="81316" y="0"/>
                  <a:pt x="89297" y="7981"/>
                  <a:pt x="89297" y="17859"/>
                </a:cubicBezTo>
                <a:lnTo>
                  <a:pt x="89297" y="35719"/>
                </a:lnTo>
                <a:lnTo>
                  <a:pt x="160734" y="35719"/>
                </a:lnTo>
                <a:lnTo>
                  <a:pt x="160734" y="17859"/>
                </a:lnTo>
                <a:cubicBezTo>
                  <a:pt x="160734" y="7981"/>
                  <a:pt x="168715" y="0"/>
                  <a:pt x="178594" y="0"/>
                </a:cubicBezTo>
                <a:cubicBezTo>
                  <a:pt x="188472" y="0"/>
                  <a:pt x="196453" y="7981"/>
                  <a:pt x="196453" y="17859"/>
                </a:cubicBezTo>
                <a:lnTo>
                  <a:pt x="196453" y="35719"/>
                </a:lnTo>
                <a:lnTo>
                  <a:pt x="214313" y="35719"/>
                </a:lnTo>
                <a:cubicBezTo>
                  <a:pt x="234014" y="35719"/>
                  <a:pt x="250031" y="51736"/>
                  <a:pt x="250031" y="71438"/>
                </a:cubicBezTo>
                <a:lnTo>
                  <a:pt x="250031" y="232172"/>
                </a:lnTo>
                <a:cubicBezTo>
                  <a:pt x="250031" y="251873"/>
                  <a:pt x="234014" y="267891"/>
                  <a:pt x="214313" y="267891"/>
                </a:cubicBezTo>
                <a:lnTo>
                  <a:pt x="35719" y="267891"/>
                </a:lnTo>
                <a:cubicBezTo>
                  <a:pt x="16018" y="267891"/>
                  <a:pt x="0" y="251873"/>
                  <a:pt x="0" y="232172"/>
                </a:cubicBezTo>
                <a:lnTo>
                  <a:pt x="0" y="71438"/>
                </a:lnTo>
                <a:cubicBezTo>
                  <a:pt x="0" y="51736"/>
                  <a:pt x="16018" y="35719"/>
                  <a:pt x="35719" y="35719"/>
                </a:cubicBezTo>
                <a:lnTo>
                  <a:pt x="53578" y="35719"/>
                </a:lnTo>
                <a:lnTo>
                  <a:pt x="53578" y="17859"/>
                </a:lnTo>
                <a:cubicBezTo>
                  <a:pt x="53578" y="7981"/>
                  <a:pt x="61559" y="0"/>
                  <a:pt x="71438" y="0"/>
                </a:cubicBezTo>
                <a:close/>
                <a:moveTo>
                  <a:pt x="71438" y="142875"/>
                </a:moveTo>
                <a:cubicBezTo>
                  <a:pt x="61559" y="142875"/>
                  <a:pt x="53578" y="150856"/>
                  <a:pt x="53578" y="160734"/>
                </a:cubicBezTo>
                <a:lnTo>
                  <a:pt x="53578" y="196453"/>
                </a:lnTo>
                <a:cubicBezTo>
                  <a:pt x="53578" y="206332"/>
                  <a:pt x="61559" y="214313"/>
                  <a:pt x="71438" y="214313"/>
                </a:cubicBezTo>
                <a:lnTo>
                  <a:pt x="107156" y="214313"/>
                </a:lnTo>
                <a:cubicBezTo>
                  <a:pt x="117035" y="214313"/>
                  <a:pt x="125016" y="206332"/>
                  <a:pt x="125016" y="196453"/>
                </a:cubicBezTo>
                <a:lnTo>
                  <a:pt x="125016" y="160734"/>
                </a:lnTo>
                <a:cubicBezTo>
                  <a:pt x="125016" y="150856"/>
                  <a:pt x="117035" y="142875"/>
                  <a:pt x="107156" y="142875"/>
                </a:cubicBezTo>
                <a:lnTo>
                  <a:pt x="71438" y="142875"/>
                </a:lnTo>
                <a:close/>
              </a:path>
            </a:pathLst>
          </a:custGeom>
          <a:solidFill>
            <a:srgbClr val="D4AF37"/>
          </a:solidFill>
          <a:ln/>
        </p:spPr>
      </p:sp>
      <p:sp>
        <p:nvSpPr>
          <p:cNvPr id="20" name="Text 18"/>
          <p:cNvSpPr/>
          <p:nvPr/>
        </p:nvSpPr>
        <p:spPr>
          <a:xfrm>
            <a:off x="7814271" y="1847850"/>
            <a:ext cx="1019175" cy="304800"/>
          </a:xfrm>
          <a:prstGeom prst="rect">
            <a:avLst/>
          </a:prstGeom>
          <a:noFill/>
          <a:ln/>
        </p:spPr>
        <p:txBody>
          <a:bodyPr wrap="square" lIns="0" tIns="0" rIns="0" bIns="0" rtlCol="0" anchor="ctr"/>
          <a:lstStyle/>
          <a:p>
            <a:pPr>
              <a:lnSpc>
                <a:spcPct val="110000"/>
              </a:lnSpc>
            </a:pPr>
            <a:r>
              <a:rPr lang="en-US" sz="1800" b="1" dirty="0">
                <a:solidFill>
                  <a:srgbClr val="F5E6C8"/>
                </a:solidFill>
                <a:latin typeface="Unna" pitchFamily="34" charset="0"/>
                <a:ea typeface="Unna" pitchFamily="34" charset="-122"/>
                <a:cs typeface="Unna" pitchFamily="34" charset="-120"/>
              </a:rPr>
              <a:t>Eid al-Fitr</a:t>
            </a:r>
            <a:endParaRPr lang="en-US" sz="1600" dirty="0"/>
          </a:p>
        </p:txBody>
      </p:sp>
      <p:sp>
        <p:nvSpPr>
          <p:cNvPr id="21" name="Text 19"/>
          <p:cNvSpPr/>
          <p:nvPr/>
        </p:nvSpPr>
        <p:spPr>
          <a:xfrm>
            <a:off x="7052271" y="2495550"/>
            <a:ext cx="4600575" cy="600075"/>
          </a:xfrm>
          <a:prstGeom prst="rect">
            <a:avLst/>
          </a:prstGeom>
          <a:noFill/>
          <a:ln/>
        </p:spPr>
        <p:txBody>
          <a:bodyPr wrap="square" lIns="0" tIns="0" rIns="0" bIns="0" rtlCol="0" anchor="ctr"/>
          <a:lstStyle/>
          <a:p>
            <a:pPr>
              <a:lnSpc>
                <a:spcPct val="140000"/>
              </a:lnSpc>
            </a:pPr>
            <a:r>
              <a:rPr lang="en-US" sz="1350" dirty="0">
                <a:solidFill>
                  <a:srgbClr val="F5E6C8">
                    <a:alpha val="80000"/>
                  </a:srgbClr>
                </a:solidFill>
                <a:latin typeface="Quattrocento Sans" pitchFamily="34" charset="0"/>
                <a:ea typeface="Quattrocento Sans" pitchFamily="34" charset="-122"/>
                <a:cs typeface="Quattrocento Sans" pitchFamily="34" charset="-120"/>
              </a:rPr>
              <a:t>Marks the end of Ramadan, the month of fasting and spiritual renewal.</a:t>
            </a:r>
            <a:endParaRPr lang="en-US" sz="1600" dirty="0"/>
          </a:p>
        </p:txBody>
      </p:sp>
      <p:sp>
        <p:nvSpPr>
          <p:cNvPr id="22" name="Shape 20"/>
          <p:cNvSpPr/>
          <p:nvPr/>
        </p:nvSpPr>
        <p:spPr>
          <a:xfrm>
            <a:off x="7052271" y="3250010"/>
            <a:ext cx="4514850" cy="457200"/>
          </a:xfrm>
          <a:custGeom>
            <a:avLst/>
            <a:gdLst/>
            <a:ahLst/>
            <a:cxnLst/>
            <a:rect l="l" t="t" r="r" b="b"/>
            <a:pathLst>
              <a:path w="4514850" h="457200">
                <a:moveTo>
                  <a:pt x="76202" y="0"/>
                </a:moveTo>
                <a:lnTo>
                  <a:pt x="4438648" y="0"/>
                </a:lnTo>
                <a:cubicBezTo>
                  <a:pt x="4480733" y="0"/>
                  <a:pt x="4514850" y="34117"/>
                  <a:pt x="4514850" y="76202"/>
                </a:cubicBezTo>
                <a:lnTo>
                  <a:pt x="4514850" y="380998"/>
                </a:lnTo>
                <a:cubicBezTo>
                  <a:pt x="4514850" y="423083"/>
                  <a:pt x="4480733" y="457200"/>
                  <a:pt x="4438648" y="457200"/>
                </a:cubicBezTo>
                <a:lnTo>
                  <a:pt x="76202" y="457200"/>
                </a:lnTo>
                <a:cubicBezTo>
                  <a:pt x="34145" y="457200"/>
                  <a:pt x="0" y="423055"/>
                  <a:pt x="0" y="380998"/>
                </a:cubicBezTo>
                <a:lnTo>
                  <a:pt x="0" y="76202"/>
                </a:lnTo>
                <a:cubicBezTo>
                  <a:pt x="0" y="34145"/>
                  <a:pt x="34145" y="0"/>
                  <a:pt x="76202" y="0"/>
                </a:cubicBezTo>
                <a:close/>
              </a:path>
            </a:pathLst>
          </a:custGeom>
          <a:solidFill>
            <a:srgbClr val="D4AF37">
              <a:alpha val="10196"/>
            </a:srgbClr>
          </a:solidFill>
          <a:ln/>
        </p:spPr>
      </p:sp>
      <p:sp>
        <p:nvSpPr>
          <p:cNvPr id="23" name="Shape 21"/>
          <p:cNvSpPr/>
          <p:nvPr/>
        </p:nvSpPr>
        <p:spPr>
          <a:xfrm>
            <a:off x="7185621" y="3402410"/>
            <a:ext cx="152400" cy="152400"/>
          </a:xfrm>
          <a:custGeom>
            <a:avLst/>
            <a:gdLst/>
            <a:ahLst/>
            <a:cxnLst/>
            <a:rect l="l" t="t" r="r" b="b"/>
            <a:pathLst>
              <a:path w="152400" h="152400">
                <a:moveTo>
                  <a:pt x="76200" y="0"/>
                </a:moveTo>
                <a:cubicBezTo>
                  <a:pt x="34111" y="0"/>
                  <a:pt x="0" y="34111"/>
                  <a:pt x="0" y="76200"/>
                </a:cubicBezTo>
                <a:cubicBezTo>
                  <a:pt x="0" y="118289"/>
                  <a:pt x="34111" y="152400"/>
                  <a:pt x="76200" y="152400"/>
                </a:cubicBezTo>
                <a:cubicBezTo>
                  <a:pt x="96679" y="152400"/>
                  <a:pt x="115282" y="144304"/>
                  <a:pt x="128974" y="131147"/>
                </a:cubicBezTo>
                <a:cubicBezTo>
                  <a:pt x="131147" y="129064"/>
                  <a:pt x="131772" y="125819"/>
                  <a:pt x="130552" y="123081"/>
                </a:cubicBezTo>
                <a:cubicBezTo>
                  <a:pt x="129332" y="120342"/>
                  <a:pt x="126474" y="118646"/>
                  <a:pt x="123468" y="118884"/>
                </a:cubicBezTo>
                <a:cubicBezTo>
                  <a:pt x="122009" y="119003"/>
                  <a:pt x="120551" y="119062"/>
                  <a:pt x="119062" y="119062"/>
                </a:cubicBezTo>
                <a:cubicBezTo>
                  <a:pt x="88821" y="119062"/>
                  <a:pt x="64294" y="94536"/>
                  <a:pt x="64294" y="64294"/>
                </a:cubicBezTo>
                <a:cubicBezTo>
                  <a:pt x="64294" y="42833"/>
                  <a:pt x="76646" y="24229"/>
                  <a:pt x="94684" y="15240"/>
                </a:cubicBezTo>
                <a:cubicBezTo>
                  <a:pt x="97393" y="13901"/>
                  <a:pt x="98941" y="10984"/>
                  <a:pt x="98584" y="7977"/>
                </a:cubicBezTo>
                <a:cubicBezTo>
                  <a:pt x="98227" y="4971"/>
                  <a:pt x="96024" y="2530"/>
                  <a:pt x="93077" y="1875"/>
                </a:cubicBezTo>
                <a:cubicBezTo>
                  <a:pt x="87630" y="655"/>
                  <a:pt x="81975" y="0"/>
                  <a:pt x="76200" y="0"/>
                </a:cubicBezTo>
                <a:close/>
              </a:path>
            </a:pathLst>
          </a:custGeom>
          <a:solidFill>
            <a:srgbClr val="D4AF37"/>
          </a:solidFill>
          <a:ln/>
        </p:spPr>
      </p:sp>
      <p:sp>
        <p:nvSpPr>
          <p:cNvPr id="24" name="Text 22"/>
          <p:cNvSpPr/>
          <p:nvPr/>
        </p:nvSpPr>
        <p:spPr>
          <a:xfrm>
            <a:off x="7471371" y="3364310"/>
            <a:ext cx="1047750" cy="228600"/>
          </a:xfrm>
          <a:prstGeom prst="rect">
            <a:avLst/>
          </a:prstGeom>
          <a:noFill/>
          <a:ln/>
        </p:spPr>
        <p:txBody>
          <a:bodyPr wrap="square" lIns="0" tIns="0" rIns="0" bIns="0" rtlCol="0" anchor="ctr"/>
          <a:lstStyle/>
          <a:p>
            <a:pPr>
              <a:lnSpc>
                <a:spcPct val="130000"/>
              </a:lnSpc>
            </a:pPr>
            <a:r>
              <a:rPr lang="en-US" sz="1200" dirty="0">
                <a:solidFill>
                  <a:srgbClr val="F5E6C8"/>
                </a:solidFill>
                <a:latin typeface="Quattrocento Sans" pitchFamily="34" charset="0"/>
                <a:ea typeface="Quattrocento Sans" pitchFamily="34" charset="-122"/>
                <a:cs typeface="Quattrocento Sans" pitchFamily="34" charset="-120"/>
              </a:rPr>
              <a:t>1st of Shawwal</a:t>
            </a:r>
            <a:endParaRPr lang="en-US" sz="1600" dirty="0"/>
          </a:p>
        </p:txBody>
      </p:sp>
      <p:sp>
        <p:nvSpPr>
          <p:cNvPr id="25" name="Shape 23"/>
          <p:cNvSpPr/>
          <p:nvPr/>
        </p:nvSpPr>
        <p:spPr>
          <a:xfrm>
            <a:off x="6814146" y="4192985"/>
            <a:ext cx="4991100" cy="2486025"/>
          </a:xfrm>
          <a:custGeom>
            <a:avLst/>
            <a:gdLst/>
            <a:ahLst/>
            <a:cxnLst/>
            <a:rect l="l" t="t" r="r" b="b"/>
            <a:pathLst>
              <a:path w="4991100" h="2486025">
                <a:moveTo>
                  <a:pt x="114307" y="0"/>
                </a:moveTo>
                <a:lnTo>
                  <a:pt x="4876793" y="0"/>
                </a:lnTo>
                <a:cubicBezTo>
                  <a:pt x="4939923" y="0"/>
                  <a:pt x="4991100" y="51177"/>
                  <a:pt x="4991100" y="114307"/>
                </a:cubicBezTo>
                <a:lnTo>
                  <a:pt x="4991100" y="2371718"/>
                </a:lnTo>
                <a:cubicBezTo>
                  <a:pt x="4991100" y="2434848"/>
                  <a:pt x="4939923" y="2486025"/>
                  <a:pt x="4876793" y="2486025"/>
                </a:cubicBezTo>
                <a:lnTo>
                  <a:pt x="114307" y="2486025"/>
                </a:lnTo>
                <a:cubicBezTo>
                  <a:pt x="51177" y="2486025"/>
                  <a:pt x="0" y="2434848"/>
                  <a:pt x="0" y="2371718"/>
                </a:cubicBezTo>
                <a:lnTo>
                  <a:pt x="0" y="114307"/>
                </a:lnTo>
                <a:cubicBezTo>
                  <a:pt x="0" y="51219"/>
                  <a:pt x="51219" y="0"/>
                  <a:pt x="114307" y="0"/>
                </a:cubicBezTo>
                <a:close/>
              </a:path>
            </a:pathLst>
          </a:custGeom>
          <a:gradFill rotWithShape="1" flip="none">
            <a:gsLst>
              <a:gs pos="0">
                <a:srgbClr val="1A5E4A">
                  <a:alpha val="50000"/>
                </a:srgbClr>
              </a:gs>
              <a:gs pos="100000">
                <a:srgbClr val="0A3A2A">
                  <a:alpha val="50000"/>
                </a:srgbClr>
              </a:gs>
            </a:gsLst>
            <a:lin ang="2700000" scaled="1"/>
          </a:gradFill>
          <a:ln w="25400">
            <a:solidFill>
              <a:srgbClr val="D4AF37">
                <a:alpha val="40000"/>
              </a:srgbClr>
            </a:solidFill>
            <a:prstDash val="solid"/>
          </a:ln>
        </p:spPr>
      </p:sp>
      <p:sp>
        <p:nvSpPr>
          <p:cNvPr id="26" name="Shape 24"/>
          <p:cNvSpPr/>
          <p:nvPr/>
        </p:nvSpPr>
        <p:spPr>
          <a:xfrm>
            <a:off x="7052271" y="4431110"/>
            <a:ext cx="609600" cy="609600"/>
          </a:xfrm>
          <a:custGeom>
            <a:avLst/>
            <a:gdLst/>
            <a:ahLst/>
            <a:cxnLst/>
            <a:rect l="l" t="t" r="r" b="b"/>
            <a:pathLst>
              <a:path w="609600" h="609600">
                <a:moveTo>
                  <a:pt x="304800" y="0"/>
                </a:moveTo>
                <a:lnTo>
                  <a:pt x="304800" y="0"/>
                </a:lnTo>
                <a:cubicBezTo>
                  <a:pt x="473024" y="0"/>
                  <a:pt x="609600" y="136576"/>
                  <a:pt x="609600" y="304800"/>
                </a:cubicBezTo>
                <a:lnTo>
                  <a:pt x="609600" y="304800"/>
                </a:lnTo>
                <a:cubicBezTo>
                  <a:pt x="609600" y="473024"/>
                  <a:pt x="473024" y="609600"/>
                  <a:pt x="304800" y="609600"/>
                </a:cubicBezTo>
                <a:lnTo>
                  <a:pt x="304800" y="609600"/>
                </a:lnTo>
                <a:cubicBezTo>
                  <a:pt x="136576" y="609600"/>
                  <a:pt x="0" y="473024"/>
                  <a:pt x="0" y="304800"/>
                </a:cubicBezTo>
                <a:lnTo>
                  <a:pt x="0" y="304800"/>
                </a:lnTo>
                <a:cubicBezTo>
                  <a:pt x="0" y="136576"/>
                  <a:pt x="136576" y="0"/>
                  <a:pt x="304800" y="0"/>
                </a:cubicBezTo>
                <a:close/>
              </a:path>
            </a:pathLst>
          </a:custGeom>
          <a:solidFill>
            <a:srgbClr val="D4AF37">
              <a:alpha val="20000"/>
            </a:srgbClr>
          </a:solidFill>
          <a:ln/>
        </p:spPr>
      </p:sp>
      <p:sp>
        <p:nvSpPr>
          <p:cNvPr id="27" name="Shape 25"/>
          <p:cNvSpPr/>
          <p:nvPr/>
        </p:nvSpPr>
        <p:spPr>
          <a:xfrm>
            <a:off x="7216577" y="4593035"/>
            <a:ext cx="285750" cy="285750"/>
          </a:xfrm>
          <a:custGeom>
            <a:avLst/>
            <a:gdLst/>
            <a:ahLst/>
            <a:cxnLst/>
            <a:rect l="l" t="t" r="r" b="b"/>
            <a:pathLst>
              <a:path w="285750" h="285750">
                <a:moveTo>
                  <a:pt x="142875" y="28631"/>
                </a:moveTo>
                <a:lnTo>
                  <a:pt x="51792" y="62731"/>
                </a:lnTo>
                <a:lnTo>
                  <a:pt x="138131" y="95492"/>
                </a:lnTo>
                <a:cubicBezTo>
                  <a:pt x="141201" y="96664"/>
                  <a:pt x="144549" y="96664"/>
                  <a:pt x="147619" y="95492"/>
                </a:cubicBezTo>
                <a:lnTo>
                  <a:pt x="233958" y="62731"/>
                </a:lnTo>
                <a:lnTo>
                  <a:pt x="142875" y="28631"/>
                </a:lnTo>
                <a:close/>
                <a:moveTo>
                  <a:pt x="0" y="72163"/>
                </a:moveTo>
                <a:cubicBezTo>
                  <a:pt x="0" y="61001"/>
                  <a:pt x="6921" y="51011"/>
                  <a:pt x="17357" y="47104"/>
                </a:cubicBezTo>
                <a:lnTo>
                  <a:pt x="133443" y="3572"/>
                </a:lnTo>
                <a:cubicBezTo>
                  <a:pt x="139526" y="1284"/>
                  <a:pt x="146168" y="1284"/>
                  <a:pt x="152251" y="3572"/>
                </a:cubicBezTo>
                <a:lnTo>
                  <a:pt x="268337" y="47104"/>
                </a:lnTo>
                <a:cubicBezTo>
                  <a:pt x="278774" y="51011"/>
                  <a:pt x="285694" y="61001"/>
                  <a:pt x="285694" y="72163"/>
                </a:cubicBezTo>
                <a:lnTo>
                  <a:pt x="285694" y="92255"/>
                </a:lnTo>
                <a:lnTo>
                  <a:pt x="144382" y="145833"/>
                </a:lnTo>
                <a:cubicBezTo>
                  <a:pt x="143377" y="146224"/>
                  <a:pt x="142261" y="146224"/>
                  <a:pt x="141201" y="145833"/>
                </a:cubicBezTo>
                <a:lnTo>
                  <a:pt x="-112" y="92255"/>
                </a:lnTo>
                <a:lnTo>
                  <a:pt x="-112" y="72163"/>
                </a:lnTo>
                <a:close/>
                <a:moveTo>
                  <a:pt x="0" y="150298"/>
                </a:moveTo>
                <a:lnTo>
                  <a:pt x="0" y="120886"/>
                </a:lnTo>
                <a:lnTo>
                  <a:pt x="131769" y="170892"/>
                </a:lnTo>
                <a:cubicBezTo>
                  <a:pt x="138912" y="173627"/>
                  <a:pt x="146782" y="173627"/>
                  <a:pt x="153925" y="170892"/>
                </a:cubicBezTo>
                <a:lnTo>
                  <a:pt x="285694" y="120886"/>
                </a:lnTo>
                <a:lnTo>
                  <a:pt x="285694" y="150298"/>
                </a:lnTo>
                <a:lnTo>
                  <a:pt x="214257" y="177422"/>
                </a:lnTo>
                <a:lnTo>
                  <a:pt x="214257" y="206053"/>
                </a:lnTo>
                <a:lnTo>
                  <a:pt x="285694" y="178929"/>
                </a:lnTo>
                <a:lnTo>
                  <a:pt x="285694" y="213643"/>
                </a:lnTo>
                <a:cubicBezTo>
                  <a:pt x="285694" y="224805"/>
                  <a:pt x="278774" y="234795"/>
                  <a:pt x="268337" y="238702"/>
                </a:cubicBezTo>
                <a:lnTo>
                  <a:pt x="152251" y="282234"/>
                </a:lnTo>
                <a:cubicBezTo>
                  <a:pt x="146168" y="284522"/>
                  <a:pt x="139526" y="284522"/>
                  <a:pt x="133443" y="282234"/>
                </a:cubicBezTo>
                <a:lnTo>
                  <a:pt x="17357" y="238702"/>
                </a:lnTo>
                <a:cubicBezTo>
                  <a:pt x="6921" y="234795"/>
                  <a:pt x="0" y="224749"/>
                  <a:pt x="0" y="213587"/>
                </a:cubicBezTo>
                <a:lnTo>
                  <a:pt x="0" y="178873"/>
                </a:lnTo>
                <a:lnTo>
                  <a:pt x="71438" y="205997"/>
                </a:lnTo>
                <a:lnTo>
                  <a:pt x="71438" y="177366"/>
                </a:lnTo>
                <a:lnTo>
                  <a:pt x="0" y="150242"/>
                </a:lnTo>
                <a:close/>
                <a:moveTo>
                  <a:pt x="131769" y="228879"/>
                </a:moveTo>
                <a:cubicBezTo>
                  <a:pt x="138912" y="231614"/>
                  <a:pt x="146782" y="231614"/>
                  <a:pt x="153925" y="228879"/>
                </a:cubicBezTo>
                <a:lnTo>
                  <a:pt x="187468" y="216154"/>
                </a:lnTo>
                <a:lnTo>
                  <a:pt x="187468" y="187523"/>
                </a:lnTo>
                <a:lnTo>
                  <a:pt x="144382" y="203876"/>
                </a:lnTo>
                <a:cubicBezTo>
                  <a:pt x="143377" y="204267"/>
                  <a:pt x="142261" y="204267"/>
                  <a:pt x="141201" y="203876"/>
                </a:cubicBezTo>
                <a:lnTo>
                  <a:pt x="98115" y="187523"/>
                </a:lnTo>
                <a:lnTo>
                  <a:pt x="98115" y="216154"/>
                </a:lnTo>
                <a:lnTo>
                  <a:pt x="131657" y="228879"/>
                </a:lnTo>
                <a:close/>
              </a:path>
            </a:pathLst>
          </a:custGeom>
          <a:solidFill>
            <a:srgbClr val="D4AF37"/>
          </a:solidFill>
          <a:ln/>
        </p:spPr>
      </p:sp>
      <p:sp>
        <p:nvSpPr>
          <p:cNvPr id="28" name="Text 26"/>
          <p:cNvSpPr/>
          <p:nvPr/>
        </p:nvSpPr>
        <p:spPr>
          <a:xfrm>
            <a:off x="7814271" y="4583510"/>
            <a:ext cx="1152525" cy="304800"/>
          </a:xfrm>
          <a:prstGeom prst="rect">
            <a:avLst/>
          </a:prstGeom>
          <a:noFill/>
          <a:ln/>
        </p:spPr>
        <p:txBody>
          <a:bodyPr wrap="square" lIns="0" tIns="0" rIns="0" bIns="0" rtlCol="0" anchor="ctr"/>
          <a:lstStyle/>
          <a:p>
            <a:pPr>
              <a:lnSpc>
                <a:spcPct val="110000"/>
              </a:lnSpc>
            </a:pPr>
            <a:r>
              <a:rPr lang="en-US" sz="1800" b="1" dirty="0">
                <a:solidFill>
                  <a:srgbClr val="F5E6C8"/>
                </a:solidFill>
                <a:latin typeface="Unna" pitchFamily="34" charset="0"/>
                <a:ea typeface="Unna" pitchFamily="34" charset="-122"/>
                <a:cs typeface="Unna" pitchFamily="34" charset="-120"/>
              </a:rPr>
              <a:t>Eid al-Adha</a:t>
            </a:r>
            <a:endParaRPr lang="en-US" sz="1600" dirty="0"/>
          </a:p>
        </p:txBody>
      </p:sp>
      <p:sp>
        <p:nvSpPr>
          <p:cNvPr id="29" name="Text 27"/>
          <p:cNvSpPr/>
          <p:nvPr/>
        </p:nvSpPr>
        <p:spPr>
          <a:xfrm>
            <a:off x="7052271" y="5231210"/>
            <a:ext cx="4600575" cy="600075"/>
          </a:xfrm>
          <a:prstGeom prst="rect">
            <a:avLst/>
          </a:prstGeom>
          <a:noFill/>
          <a:ln/>
        </p:spPr>
        <p:txBody>
          <a:bodyPr wrap="square" lIns="0" tIns="0" rIns="0" bIns="0" rtlCol="0" anchor="ctr"/>
          <a:lstStyle/>
          <a:p>
            <a:pPr>
              <a:lnSpc>
                <a:spcPct val="140000"/>
              </a:lnSpc>
            </a:pPr>
            <a:r>
              <a:rPr lang="en-US" sz="1350" dirty="0">
                <a:solidFill>
                  <a:srgbClr val="F5E6C8">
                    <a:alpha val="80000"/>
                  </a:srgbClr>
                </a:solidFill>
                <a:latin typeface="Quattrocento Sans" pitchFamily="34" charset="0"/>
                <a:ea typeface="Quattrocento Sans" pitchFamily="34" charset="-122"/>
                <a:cs typeface="Quattrocento Sans" pitchFamily="34" charset="-120"/>
              </a:rPr>
              <a:t>Commemorates Prophet Ibrahim's devotion and marks the conclusion of Hajj.</a:t>
            </a:r>
            <a:endParaRPr lang="en-US" sz="1600" dirty="0"/>
          </a:p>
        </p:txBody>
      </p:sp>
      <p:sp>
        <p:nvSpPr>
          <p:cNvPr id="30" name="Shape 28"/>
          <p:cNvSpPr/>
          <p:nvPr/>
        </p:nvSpPr>
        <p:spPr>
          <a:xfrm>
            <a:off x="7052271" y="5985670"/>
            <a:ext cx="4514850" cy="457200"/>
          </a:xfrm>
          <a:custGeom>
            <a:avLst/>
            <a:gdLst/>
            <a:ahLst/>
            <a:cxnLst/>
            <a:rect l="l" t="t" r="r" b="b"/>
            <a:pathLst>
              <a:path w="4514850" h="457200">
                <a:moveTo>
                  <a:pt x="76202" y="0"/>
                </a:moveTo>
                <a:lnTo>
                  <a:pt x="4438648" y="0"/>
                </a:lnTo>
                <a:cubicBezTo>
                  <a:pt x="4480733" y="0"/>
                  <a:pt x="4514850" y="34117"/>
                  <a:pt x="4514850" y="76202"/>
                </a:cubicBezTo>
                <a:lnTo>
                  <a:pt x="4514850" y="380998"/>
                </a:lnTo>
                <a:cubicBezTo>
                  <a:pt x="4514850" y="423083"/>
                  <a:pt x="4480733" y="457200"/>
                  <a:pt x="4438648" y="457200"/>
                </a:cubicBezTo>
                <a:lnTo>
                  <a:pt x="76202" y="457200"/>
                </a:lnTo>
                <a:cubicBezTo>
                  <a:pt x="34145" y="457200"/>
                  <a:pt x="0" y="423055"/>
                  <a:pt x="0" y="380998"/>
                </a:cubicBezTo>
                <a:lnTo>
                  <a:pt x="0" y="76202"/>
                </a:lnTo>
                <a:cubicBezTo>
                  <a:pt x="0" y="34145"/>
                  <a:pt x="34145" y="0"/>
                  <a:pt x="76202" y="0"/>
                </a:cubicBezTo>
                <a:close/>
              </a:path>
            </a:pathLst>
          </a:custGeom>
          <a:solidFill>
            <a:srgbClr val="D4AF37">
              <a:alpha val="10196"/>
            </a:srgbClr>
          </a:solidFill>
          <a:ln/>
        </p:spPr>
      </p:sp>
      <p:sp>
        <p:nvSpPr>
          <p:cNvPr id="31" name="Shape 29"/>
          <p:cNvSpPr/>
          <p:nvPr/>
        </p:nvSpPr>
        <p:spPr>
          <a:xfrm>
            <a:off x="7185621" y="6138070"/>
            <a:ext cx="152400" cy="152400"/>
          </a:xfrm>
          <a:custGeom>
            <a:avLst/>
            <a:gdLst/>
            <a:ahLst/>
            <a:cxnLst/>
            <a:rect l="l" t="t" r="r" b="b"/>
            <a:pathLst>
              <a:path w="152400" h="152400">
                <a:moveTo>
                  <a:pt x="76200" y="0"/>
                </a:moveTo>
                <a:cubicBezTo>
                  <a:pt x="34111" y="0"/>
                  <a:pt x="0" y="34111"/>
                  <a:pt x="0" y="76200"/>
                </a:cubicBezTo>
                <a:cubicBezTo>
                  <a:pt x="0" y="118289"/>
                  <a:pt x="34111" y="152400"/>
                  <a:pt x="76200" y="152400"/>
                </a:cubicBezTo>
                <a:cubicBezTo>
                  <a:pt x="96679" y="152400"/>
                  <a:pt x="115282" y="144304"/>
                  <a:pt x="128974" y="131147"/>
                </a:cubicBezTo>
                <a:cubicBezTo>
                  <a:pt x="131147" y="129064"/>
                  <a:pt x="131772" y="125819"/>
                  <a:pt x="130552" y="123081"/>
                </a:cubicBezTo>
                <a:cubicBezTo>
                  <a:pt x="129332" y="120342"/>
                  <a:pt x="126474" y="118646"/>
                  <a:pt x="123468" y="118884"/>
                </a:cubicBezTo>
                <a:cubicBezTo>
                  <a:pt x="122009" y="119003"/>
                  <a:pt x="120551" y="119062"/>
                  <a:pt x="119062" y="119062"/>
                </a:cubicBezTo>
                <a:cubicBezTo>
                  <a:pt x="88821" y="119062"/>
                  <a:pt x="64294" y="94536"/>
                  <a:pt x="64294" y="64294"/>
                </a:cubicBezTo>
                <a:cubicBezTo>
                  <a:pt x="64294" y="42833"/>
                  <a:pt x="76646" y="24229"/>
                  <a:pt x="94684" y="15240"/>
                </a:cubicBezTo>
                <a:cubicBezTo>
                  <a:pt x="97393" y="13901"/>
                  <a:pt x="98941" y="10984"/>
                  <a:pt x="98584" y="7977"/>
                </a:cubicBezTo>
                <a:cubicBezTo>
                  <a:pt x="98227" y="4971"/>
                  <a:pt x="96024" y="2530"/>
                  <a:pt x="93077" y="1875"/>
                </a:cubicBezTo>
                <a:cubicBezTo>
                  <a:pt x="87630" y="655"/>
                  <a:pt x="81975" y="0"/>
                  <a:pt x="76200" y="0"/>
                </a:cubicBezTo>
                <a:close/>
              </a:path>
            </a:pathLst>
          </a:custGeom>
          <a:solidFill>
            <a:srgbClr val="D4AF37"/>
          </a:solidFill>
          <a:ln/>
        </p:spPr>
      </p:sp>
      <p:sp>
        <p:nvSpPr>
          <p:cNvPr id="32" name="Text 30"/>
          <p:cNvSpPr/>
          <p:nvPr/>
        </p:nvSpPr>
        <p:spPr>
          <a:xfrm>
            <a:off x="7471371" y="6099970"/>
            <a:ext cx="1314450" cy="228600"/>
          </a:xfrm>
          <a:prstGeom prst="rect">
            <a:avLst/>
          </a:prstGeom>
          <a:noFill/>
          <a:ln/>
        </p:spPr>
        <p:txBody>
          <a:bodyPr wrap="square" lIns="0" tIns="0" rIns="0" bIns="0" rtlCol="0" anchor="ctr"/>
          <a:lstStyle/>
          <a:p>
            <a:pPr>
              <a:lnSpc>
                <a:spcPct val="130000"/>
              </a:lnSpc>
            </a:pPr>
            <a:r>
              <a:rPr lang="en-US" sz="1200" dirty="0">
                <a:solidFill>
                  <a:srgbClr val="F5E6C8"/>
                </a:solidFill>
                <a:latin typeface="Quattrocento Sans" pitchFamily="34" charset="0"/>
                <a:ea typeface="Quattrocento Sans" pitchFamily="34" charset="-122"/>
                <a:cs typeface="Quattrocento Sans" pitchFamily="34" charset="-120"/>
              </a:rPr>
              <a:t>10th of Dhul-Hijjah</a:t>
            </a:r>
            <a:endParaRPr lang="en-US" sz="1600" dirty="0"/>
          </a:p>
        </p:txBody>
      </p:sp>
      <p:pic>
        <p:nvPicPr>
          <p:cNvPr id="33" name="Image 0" descr="https://kimi-img.moonshot.cn/pub/slides/26-03-10-21:24:06-d6o1mtgh947a49jq0uvg.png">    </p:cNvPr>
          <p:cNvPicPr>
            <a:picLocks noChangeAspect="1"/>
          </p:cNvPicPr>
          <p:nvPr/>
        </p:nvPicPr>
        <p:blipFill>
          <a:blip r:embed="rId1"/>
          <a:stretch>
            <a:fillRect/>
          </a:stretch>
        </p:blipFill>
        <p:spPr>
          <a:xfrm>
            <a:off x="11010137" y="172697"/>
            <a:ext cx="795109" cy="665503"/>
          </a:xfrm>
          <a:prstGeom prst="rect">
            <a:avLst/>
          </a:prstGeom>
        </p:spPr>
      </p:pic>
    </p:spTree>
  </p:cSld>
  <p:clrMapOvr>
    <a:masterClrMapping/>
  </p:clrMapOvr>
  <p:transition>
    <p:fade/>
    <p:spd val="med"/>
  </p:transition>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A3A2A"/>
        </a:solidFill>
      </p:bgPr>
    </p:bg>
    <p:spTree>
      <p:nvGrpSpPr>
        <p:cNvPr id="1" name=""/>
        <p:cNvGrpSpPr/>
        <p:nvPr/>
      </p:nvGrpSpPr>
      <p:grpSpPr>
        <a:xfrm>
          <a:off x="0" y="0"/>
          <a:ext cx="0" cy="0"/>
          <a:chOff x="0" y="0"/>
          <a:chExt cx="0" cy="0"/>
        </a:xfrm>
      </p:grpSpPr>
      <p:pic>
        <p:nvPicPr>
          <p:cNvPr id="2" name="Image 0" descr="https://kimi-web-img.moonshot.cn/img/media.istockphoto.com/55ea04ca53021002a9c19bc0229efb5577e18cfe.jpg">    </p:cNvPr>
          <p:cNvPicPr>
            <a:picLocks noChangeAspect="1"/>
          </p:cNvPicPr>
          <p:nvPr/>
        </p:nvPicPr>
        <p:blipFill>
          <a:blip r:embed="rId1">
            <a:alphaModFix amt="15000"/>
          </a:blip>
          <a:srcRect l="21" r="21" t="0" b="0"/>
          <a:stretch/>
        </p:blipFill>
        <p:spPr>
          <a:xfrm>
            <a:off x="0" y="0"/>
            <a:ext cx="12192000" cy="6855841"/>
          </a:xfrm>
          <a:prstGeom prst="roundRect">
            <a:avLst>
              <a:gd name="adj" fmla="val 0"/>
            </a:avLst>
          </a:prstGeom>
        </p:spPr>
      </p:pic>
      <p:sp>
        <p:nvSpPr>
          <p:cNvPr id="3" name="Shape 0"/>
          <p:cNvSpPr/>
          <p:nvPr/>
        </p:nvSpPr>
        <p:spPr>
          <a:xfrm>
            <a:off x="0" y="0"/>
            <a:ext cx="12192000" cy="6855841"/>
          </a:xfrm>
          <a:custGeom>
            <a:avLst/>
            <a:gdLst/>
            <a:ahLst/>
            <a:cxnLst/>
            <a:rect l="l" t="t" r="r" b="b"/>
            <a:pathLst>
              <a:path w="12192000" h="6855841">
                <a:moveTo>
                  <a:pt x="0" y="0"/>
                </a:moveTo>
                <a:lnTo>
                  <a:pt x="12192000" y="0"/>
                </a:lnTo>
                <a:lnTo>
                  <a:pt x="12192000" y="6855841"/>
                </a:lnTo>
                <a:lnTo>
                  <a:pt x="0" y="6855841"/>
                </a:lnTo>
                <a:lnTo>
                  <a:pt x="0" y="0"/>
                </a:lnTo>
                <a:close/>
              </a:path>
            </a:pathLst>
          </a:custGeom>
          <a:gradFill rotWithShape="1" flip="none">
            <a:gsLst>
              <a:gs pos="0">
                <a:srgbClr val="0A3A2A">
                  <a:alpha val="98000"/>
                </a:srgbClr>
              </a:gs>
              <a:gs pos="50000">
                <a:srgbClr val="0A3A2A">
                  <a:alpha val="95000"/>
                </a:srgbClr>
              </a:gs>
              <a:gs pos="100000">
                <a:srgbClr val="1A5E4A">
                  <a:alpha val="90000"/>
                </a:srgbClr>
              </a:gs>
            </a:gsLst>
            <a:lin ang="0" scaled="1"/>
          </a:gradFill>
          <a:ln/>
        </p:spPr>
      </p:sp>
      <p:sp>
        <p:nvSpPr>
          <p:cNvPr id="4" name="Shape 1"/>
          <p:cNvSpPr/>
          <p:nvPr/>
        </p:nvSpPr>
        <p:spPr>
          <a:xfrm>
            <a:off x="345382" y="345382"/>
            <a:ext cx="69076" cy="414459"/>
          </a:xfrm>
          <a:custGeom>
            <a:avLst/>
            <a:gdLst/>
            <a:ahLst/>
            <a:cxnLst/>
            <a:rect l="l" t="t" r="r" b="b"/>
            <a:pathLst>
              <a:path w="69076" h="414459">
                <a:moveTo>
                  <a:pt x="0" y="0"/>
                </a:moveTo>
                <a:lnTo>
                  <a:pt x="69076" y="0"/>
                </a:lnTo>
                <a:lnTo>
                  <a:pt x="69076" y="414459"/>
                </a:lnTo>
                <a:lnTo>
                  <a:pt x="0" y="414459"/>
                </a:lnTo>
                <a:lnTo>
                  <a:pt x="0" y="0"/>
                </a:lnTo>
                <a:close/>
              </a:path>
            </a:pathLst>
          </a:custGeom>
          <a:solidFill>
            <a:srgbClr val="D4AF37"/>
          </a:solidFill>
          <a:ln/>
        </p:spPr>
      </p:sp>
      <p:sp>
        <p:nvSpPr>
          <p:cNvPr id="5" name="Text 2"/>
          <p:cNvSpPr/>
          <p:nvPr/>
        </p:nvSpPr>
        <p:spPr>
          <a:xfrm>
            <a:off x="552612" y="345382"/>
            <a:ext cx="1890969" cy="414459"/>
          </a:xfrm>
          <a:prstGeom prst="rect">
            <a:avLst/>
          </a:prstGeom>
          <a:noFill/>
          <a:ln/>
        </p:spPr>
        <p:txBody>
          <a:bodyPr wrap="square" lIns="0" tIns="0" rIns="0" bIns="0" rtlCol="0" anchor="ctr"/>
          <a:lstStyle/>
          <a:p>
            <a:pPr>
              <a:lnSpc>
                <a:spcPct val="80000"/>
              </a:lnSpc>
            </a:pPr>
            <a:r>
              <a:rPr lang="en-US" sz="3263" b="1" dirty="0">
                <a:solidFill>
                  <a:srgbClr val="F5E6C8"/>
                </a:solidFill>
                <a:latin typeface="Oranienbaum" pitchFamily="34" charset="0"/>
                <a:ea typeface="Oranienbaum" pitchFamily="34" charset="-122"/>
                <a:cs typeface="Oranienbaum" pitchFamily="34" charset="-120"/>
              </a:rPr>
              <a:t>Eid al-Fitr</a:t>
            </a:r>
            <a:endParaRPr lang="en-US" sz="1600" dirty="0"/>
          </a:p>
        </p:txBody>
      </p:sp>
      <p:sp>
        <p:nvSpPr>
          <p:cNvPr id="6" name="Text 3"/>
          <p:cNvSpPr/>
          <p:nvPr/>
        </p:nvSpPr>
        <p:spPr>
          <a:xfrm>
            <a:off x="552612" y="863456"/>
            <a:ext cx="11423524" cy="310844"/>
          </a:xfrm>
          <a:prstGeom prst="rect">
            <a:avLst/>
          </a:prstGeom>
          <a:noFill/>
          <a:ln/>
        </p:spPr>
        <p:txBody>
          <a:bodyPr wrap="square" lIns="0" tIns="0" rIns="0" bIns="0" rtlCol="0" anchor="ctr"/>
          <a:lstStyle/>
          <a:p>
            <a:pPr>
              <a:lnSpc>
                <a:spcPct val="100000"/>
              </a:lnSpc>
            </a:pPr>
            <a:r>
              <a:rPr lang="en-US" sz="2040" dirty="0">
                <a:solidFill>
                  <a:srgbClr val="D4AF37"/>
                </a:solidFill>
                <a:latin typeface="Unna" pitchFamily="34" charset="0"/>
                <a:ea typeface="Unna" pitchFamily="34" charset="-122"/>
                <a:cs typeface="Unna" pitchFamily="34" charset="-120"/>
              </a:rPr>
              <a:t>The Feast of Breaking the Fast</a:t>
            </a:r>
            <a:endParaRPr lang="en-US" sz="1600" dirty="0"/>
          </a:p>
        </p:txBody>
      </p:sp>
      <p:sp>
        <p:nvSpPr>
          <p:cNvPr id="7" name="Shape 4"/>
          <p:cNvSpPr/>
          <p:nvPr/>
        </p:nvSpPr>
        <p:spPr>
          <a:xfrm>
            <a:off x="362652" y="1381530"/>
            <a:ext cx="6717688" cy="1234742"/>
          </a:xfrm>
          <a:custGeom>
            <a:avLst/>
            <a:gdLst/>
            <a:ahLst/>
            <a:cxnLst/>
            <a:rect l="l" t="t" r="r" b="b"/>
            <a:pathLst>
              <a:path w="6717688" h="1234742">
                <a:moveTo>
                  <a:pt x="0" y="0"/>
                </a:moveTo>
                <a:lnTo>
                  <a:pt x="6648617" y="0"/>
                </a:lnTo>
                <a:cubicBezTo>
                  <a:pt x="6686764" y="0"/>
                  <a:pt x="6717688" y="30924"/>
                  <a:pt x="6717688" y="69071"/>
                </a:cubicBezTo>
                <a:lnTo>
                  <a:pt x="6717688" y="1165671"/>
                </a:lnTo>
                <a:cubicBezTo>
                  <a:pt x="6717688" y="1203818"/>
                  <a:pt x="6686764" y="1234742"/>
                  <a:pt x="6648617" y="1234742"/>
                </a:cubicBezTo>
                <a:lnTo>
                  <a:pt x="0" y="1234742"/>
                </a:lnTo>
                <a:lnTo>
                  <a:pt x="0" y="0"/>
                </a:lnTo>
                <a:close/>
              </a:path>
            </a:pathLst>
          </a:custGeom>
          <a:solidFill>
            <a:srgbClr val="1A5E4A">
              <a:alpha val="40000"/>
            </a:srgbClr>
          </a:solidFill>
          <a:ln/>
        </p:spPr>
      </p:sp>
      <p:sp>
        <p:nvSpPr>
          <p:cNvPr id="8" name="Shape 5"/>
          <p:cNvSpPr/>
          <p:nvPr/>
        </p:nvSpPr>
        <p:spPr>
          <a:xfrm>
            <a:off x="362652" y="1381530"/>
            <a:ext cx="34538" cy="1234742"/>
          </a:xfrm>
          <a:custGeom>
            <a:avLst/>
            <a:gdLst/>
            <a:ahLst/>
            <a:cxnLst/>
            <a:rect l="l" t="t" r="r" b="b"/>
            <a:pathLst>
              <a:path w="34538" h="1234742">
                <a:moveTo>
                  <a:pt x="0" y="0"/>
                </a:moveTo>
                <a:lnTo>
                  <a:pt x="34538" y="0"/>
                </a:lnTo>
                <a:lnTo>
                  <a:pt x="34538" y="1234742"/>
                </a:lnTo>
                <a:lnTo>
                  <a:pt x="0" y="1234742"/>
                </a:lnTo>
                <a:lnTo>
                  <a:pt x="0" y="0"/>
                </a:lnTo>
                <a:close/>
              </a:path>
            </a:pathLst>
          </a:custGeom>
          <a:solidFill>
            <a:srgbClr val="D4AF37"/>
          </a:solidFill>
          <a:ln/>
        </p:spPr>
      </p:sp>
      <p:sp>
        <p:nvSpPr>
          <p:cNvPr id="9" name="Shape 6"/>
          <p:cNvSpPr/>
          <p:nvPr/>
        </p:nvSpPr>
        <p:spPr>
          <a:xfrm>
            <a:off x="591467" y="1588759"/>
            <a:ext cx="181326" cy="207229"/>
          </a:xfrm>
          <a:custGeom>
            <a:avLst/>
            <a:gdLst/>
            <a:ahLst/>
            <a:cxnLst/>
            <a:rect l="l" t="t" r="r" b="b"/>
            <a:pathLst>
              <a:path w="181326" h="207229">
                <a:moveTo>
                  <a:pt x="51807" y="0"/>
                </a:moveTo>
                <a:cubicBezTo>
                  <a:pt x="58971" y="0"/>
                  <a:pt x="64759" y="5788"/>
                  <a:pt x="64759" y="12952"/>
                </a:cubicBezTo>
                <a:lnTo>
                  <a:pt x="64759" y="25904"/>
                </a:lnTo>
                <a:lnTo>
                  <a:pt x="116567" y="25904"/>
                </a:lnTo>
                <a:lnTo>
                  <a:pt x="116567" y="12952"/>
                </a:lnTo>
                <a:cubicBezTo>
                  <a:pt x="116567" y="5788"/>
                  <a:pt x="122354" y="0"/>
                  <a:pt x="129518" y="0"/>
                </a:cubicBezTo>
                <a:cubicBezTo>
                  <a:pt x="136682" y="0"/>
                  <a:pt x="142470" y="5788"/>
                  <a:pt x="142470" y="12952"/>
                </a:cubicBezTo>
                <a:lnTo>
                  <a:pt x="142470" y="25904"/>
                </a:lnTo>
                <a:lnTo>
                  <a:pt x="155422" y="25904"/>
                </a:lnTo>
                <a:cubicBezTo>
                  <a:pt x="169710" y="25904"/>
                  <a:pt x="181326" y="37520"/>
                  <a:pt x="181326" y="51807"/>
                </a:cubicBezTo>
                <a:lnTo>
                  <a:pt x="181326" y="168374"/>
                </a:lnTo>
                <a:cubicBezTo>
                  <a:pt x="181326" y="182661"/>
                  <a:pt x="169710" y="194278"/>
                  <a:pt x="155422" y="194278"/>
                </a:cubicBezTo>
                <a:lnTo>
                  <a:pt x="25904" y="194278"/>
                </a:lnTo>
                <a:cubicBezTo>
                  <a:pt x="11616" y="194278"/>
                  <a:pt x="0" y="182661"/>
                  <a:pt x="0" y="168374"/>
                </a:cubicBezTo>
                <a:lnTo>
                  <a:pt x="0" y="51807"/>
                </a:lnTo>
                <a:cubicBezTo>
                  <a:pt x="0" y="37520"/>
                  <a:pt x="11616" y="25904"/>
                  <a:pt x="25904" y="25904"/>
                </a:cubicBezTo>
                <a:lnTo>
                  <a:pt x="38856" y="25904"/>
                </a:lnTo>
                <a:lnTo>
                  <a:pt x="38856" y="12952"/>
                </a:lnTo>
                <a:cubicBezTo>
                  <a:pt x="38856" y="5788"/>
                  <a:pt x="44643" y="0"/>
                  <a:pt x="51807" y="0"/>
                </a:cubicBezTo>
                <a:close/>
                <a:moveTo>
                  <a:pt x="124823" y="92565"/>
                </a:moveTo>
                <a:cubicBezTo>
                  <a:pt x="127657" y="88032"/>
                  <a:pt x="126280" y="82042"/>
                  <a:pt x="121747" y="79168"/>
                </a:cubicBezTo>
                <a:cubicBezTo>
                  <a:pt x="117214" y="76294"/>
                  <a:pt x="111224" y="77711"/>
                  <a:pt x="108350" y="82244"/>
                </a:cubicBezTo>
                <a:lnTo>
                  <a:pt x="83499" y="122031"/>
                </a:lnTo>
                <a:lnTo>
                  <a:pt x="72571" y="107460"/>
                </a:lnTo>
                <a:cubicBezTo>
                  <a:pt x="69333" y="103170"/>
                  <a:pt x="63262" y="102279"/>
                  <a:pt x="58971" y="105517"/>
                </a:cubicBezTo>
                <a:cubicBezTo>
                  <a:pt x="54681" y="108755"/>
                  <a:pt x="53791" y="114826"/>
                  <a:pt x="57029" y="119116"/>
                </a:cubicBezTo>
                <a:lnTo>
                  <a:pt x="76456" y="145020"/>
                </a:lnTo>
                <a:cubicBezTo>
                  <a:pt x="78359" y="147570"/>
                  <a:pt x="81435" y="149027"/>
                  <a:pt x="84632" y="148906"/>
                </a:cubicBezTo>
                <a:cubicBezTo>
                  <a:pt x="87830" y="148784"/>
                  <a:pt x="90744" y="147084"/>
                  <a:pt x="92444" y="144332"/>
                </a:cubicBezTo>
                <a:lnTo>
                  <a:pt x="124823" y="92525"/>
                </a:lnTo>
                <a:close/>
              </a:path>
            </a:pathLst>
          </a:custGeom>
          <a:solidFill>
            <a:srgbClr val="D4AF37"/>
          </a:solidFill>
          <a:ln/>
        </p:spPr>
      </p:sp>
      <p:sp>
        <p:nvSpPr>
          <p:cNvPr id="10" name="Text 7"/>
          <p:cNvSpPr/>
          <p:nvPr/>
        </p:nvSpPr>
        <p:spPr>
          <a:xfrm>
            <a:off x="915263" y="1554221"/>
            <a:ext cx="1856431" cy="276306"/>
          </a:xfrm>
          <a:prstGeom prst="rect">
            <a:avLst/>
          </a:prstGeom>
          <a:noFill/>
          <a:ln/>
        </p:spPr>
        <p:txBody>
          <a:bodyPr wrap="square" lIns="0" tIns="0" rIns="0" bIns="0" rtlCol="0" anchor="ctr"/>
          <a:lstStyle/>
          <a:p>
            <a:pPr>
              <a:lnSpc>
                <a:spcPct val="110000"/>
              </a:lnSpc>
            </a:pPr>
            <a:r>
              <a:rPr lang="en-US" sz="1632" b="1" dirty="0">
                <a:solidFill>
                  <a:srgbClr val="F5E6C8"/>
                </a:solidFill>
                <a:latin typeface="Unna" pitchFamily="34" charset="0"/>
                <a:ea typeface="Unna" pitchFamily="34" charset="-122"/>
                <a:cs typeface="Unna" pitchFamily="34" charset="-120"/>
              </a:rPr>
              <a:t>When is it Observed?</a:t>
            </a:r>
            <a:endParaRPr lang="en-US" sz="1600" dirty="0"/>
          </a:p>
        </p:txBody>
      </p:sp>
      <p:sp>
        <p:nvSpPr>
          <p:cNvPr id="11" name="Text 8"/>
          <p:cNvSpPr/>
          <p:nvPr/>
        </p:nvSpPr>
        <p:spPr>
          <a:xfrm>
            <a:off x="552612" y="1934142"/>
            <a:ext cx="6432748" cy="509439"/>
          </a:xfrm>
          <a:prstGeom prst="rect">
            <a:avLst/>
          </a:prstGeom>
          <a:noFill/>
          <a:ln/>
        </p:spPr>
        <p:txBody>
          <a:bodyPr wrap="square" lIns="0" tIns="0" rIns="0" bIns="0" rtlCol="0" anchor="ctr"/>
          <a:lstStyle/>
          <a:p>
            <a:pPr>
              <a:lnSpc>
                <a:spcPct val="140000"/>
              </a:lnSpc>
            </a:pPr>
            <a:r>
              <a:rPr lang="en-US" sz="1224" dirty="0">
                <a:solidFill>
                  <a:srgbClr val="F5E6C8">
                    <a:alpha val="90000"/>
                  </a:srgbClr>
                </a:solidFill>
                <a:latin typeface="Quattrocento Sans" pitchFamily="34" charset="0"/>
                <a:ea typeface="Quattrocento Sans" pitchFamily="34" charset="-122"/>
                <a:cs typeface="Quattrocento Sans" pitchFamily="34" charset="-120"/>
              </a:rPr>
              <a:t>Eid al-Fitr is celebrated on the </a:t>
            </a:r>
            <a:pPr>
              <a:lnSpc>
                <a:spcPct val="140000"/>
              </a:lnSpc>
            </a:pPr>
            <a:r>
              <a:rPr lang="en-US" sz="1224" b="1" dirty="0">
                <a:solidFill>
                  <a:srgbClr val="D4AF37"/>
                </a:solidFill>
                <a:latin typeface="Quattrocento Sans" pitchFamily="34" charset="0"/>
                <a:ea typeface="Quattrocento Sans" pitchFamily="34" charset="-122"/>
                <a:cs typeface="Quattrocento Sans" pitchFamily="34" charset="-120"/>
              </a:rPr>
              <a:t>1st day of Shawwal</a:t>
            </a:r>
            <a:pPr>
              <a:lnSpc>
                <a:spcPct val="140000"/>
              </a:lnSpc>
            </a:pPr>
            <a:r>
              <a:rPr lang="en-US" sz="1224" dirty="0">
                <a:solidFill>
                  <a:srgbClr val="F5E6C8">
                    <a:alpha val="90000"/>
                  </a:srgbClr>
                </a:solidFill>
                <a:latin typeface="Quattrocento Sans" pitchFamily="34" charset="0"/>
                <a:ea typeface="Quattrocento Sans" pitchFamily="34" charset="-122"/>
                <a:cs typeface="Quattrocento Sans" pitchFamily="34" charset="-120"/>
              </a:rPr>
              <a:t>, immediately following the conclusion of Ramadan, the blessed month of fasting, prayer, and Quranic recitation.</a:t>
            </a:r>
            <a:endParaRPr lang="en-US" sz="1600" dirty="0"/>
          </a:p>
        </p:txBody>
      </p:sp>
      <p:sp>
        <p:nvSpPr>
          <p:cNvPr id="12" name="Shape 9"/>
          <p:cNvSpPr/>
          <p:nvPr/>
        </p:nvSpPr>
        <p:spPr>
          <a:xfrm>
            <a:off x="362652" y="2784646"/>
            <a:ext cx="6717688" cy="1485144"/>
          </a:xfrm>
          <a:custGeom>
            <a:avLst/>
            <a:gdLst/>
            <a:ahLst/>
            <a:cxnLst/>
            <a:rect l="l" t="t" r="r" b="b"/>
            <a:pathLst>
              <a:path w="6717688" h="1485144">
                <a:moveTo>
                  <a:pt x="0" y="0"/>
                </a:moveTo>
                <a:lnTo>
                  <a:pt x="6648614" y="0"/>
                </a:lnTo>
                <a:cubicBezTo>
                  <a:pt x="6686763" y="0"/>
                  <a:pt x="6717688" y="30926"/>
                  <a:pt x="6717688" y="69074"/>
                </a:cubicBezTo>
                <a:lnTo>
                  <a:pt x="6717688" y="1416070"/>
                </a:lnTo>
                <a:cubicBezTo>
                  <a:pt x="6717688" y="1454219"/>
                  <a:pt x="6686763" y="1485144"/>
                  <a:pt x="6648614" y="1485144"/>
                </a:cubicBezTo>
                <a:lnTo>
                  <a:pt x="0" y="1485144"/>
                </a:lnTo>
                <a:lnTo>
                  <a:pt x="0" y="0"/>
                </a:lnTo>
                <a:close/>
              </a:path>
            </a:pathLst>
          </a:custGeom>
          <a:solidFill>
            <a:srgbClr val="1A5E4A">
              <a:alpha val="40000"/>
            </a:srgbClr>
          </a:solidFill>
          <a:ln/>
        </p:spPr>
      </p:sp>
      <p:sp>
        <p:nvSpPr>
          <p:cNvPr id="13" name="Shape 10"/>
          <p:cNvSpPr/>
          <p:nvPr/>
        </p:nvSpPr>
        <p:spPr>
          <a:xfrm>
            <a:off x="362652" y="2784646"/>
            <a:ext cx="34538" cy="1485144"/>
          </a:xfrm>
          <a:custGeom>
            <a:avLst/>
            <a:gdLst/>
            <a:ahLst/>
            <a:cxnLst/>
            <a:rect l="l" t="t" r="r" b="b"/>
            <a:pathLst>
              <a:path w="34538" h="1485144">
                <a:moveTo>
                  <a:pt x="0" y="0"/>
                </a:moveTo>
                <a:lnTo>
                  <a:pt x="34538" y="0"/>
                </a:lnTo>
                <a:lnTo>
                  <a:pt x="34538" y="1485144"/>
                </a:lnTo>
                <a:lnTo>
                  <a:pt x="0" y="1485144"/>
                </a:lnTo>
                <a:lnTo>
                  <a:pt x="0" y="0"/>
                </a:lnTo>
                <a:close/>
              </a:path>
            </a:pathLst>
          </a:custGeom>
          <a:solidFill>
            <a:srgbClr val="D4AF37"/>
          </a:solidFill>
          <a:ln/>
        </p:spPr>
      </p:sp>
      <p:sp>
        <p:nvSpPr>
          <p:cNvPr id="14" name="Shape 11"/>
          <p:cNvSpPr/>
          <p:nvPr/>
        </p:nvSpPr>
        <p:spPr>
          <a:xfrm>
            <a:off x="578516" y="2991875"/>
            <a:ext cx="207229" cy="207229"/>
          </a:xfrm>
          <a:custGeom>
            <a:avLst/>
            <a:gdLst/>
            <a:ahLst/>
            <a:cxnLst/>
            <a:rect l="l" t="t" r="r" b="b"/>
            <a:pathLst>
              <a:path w="207229" h="207229">
                <a:moveTo>
                  <a:pt x="97544" y="35253"/>
                </a:moveTo>
                <a:lnTo>
                  <a:pt x="103615" y="43632"/>
                </a:lnTo>
                <a:lnTo>
                  <a:pt x="109686" y="35253"/>
                </a:lnTo>
                <a:cubicBezTo>
                  <a:pt x="119805" y="21249"/>
                  <a:pt x="136075" y="12952"/>
                  <a:pt x="153358" y="12952"/>
                </a:cubicBezTo>
                <a:cubicBezTo>
                  <a:pt x="183107" y="12952"/>
                  <a:pt x="207229" y="37075"/>
                  <a:pt x="207229" y="66823"/>
                </a:cubicBezTo>
                <a:lnTo>
                  <a:pt x="207229" y="67876"/>
                </a:lnTo>
                <a:cubicBezTo>
                  <a:pt x="207229" y="113288"/>
                  <a:pt x="150606" y="166026"/>
                  <a:pt x="121059" y="188571"/>
                </a:cubicBezTo>
                <a:cubicBezTo>
                  <a:pt x="116040" y="192375"/>
                  <a:pt x="109888" y="194278"/>
                  <a:pt x="103615" y="194278"/>
                </a:cubicBezTo>
                <a:cubicBezTo>
                  <a:pt x="97341" y="194278"/>
                  <a:pt x="91149" y="192416"/>
                  <a:pt x="86170" y="188571"/>
                </a:cubicBezTo>
                <a:cubicBezTo>
                  <a:pt x="56624" y="166026"/>
                  <a:pt x="0" y="113288"/>
                  <a:pt x="0" y="67876"/>
                </a:cubicBezTo>
                <a:lnTo>
                  <a:pt x="0" y="66823"/>
                </a:lnTo>
                <a:cubicBezTo>
                  <a:pt x="0" y="37075"/>
                  <a:pt x="24123" y="12952"/>
                  <a:pt x="53872" y="12952"/>
                </a:cubicBezTo>
                <a:cubicBezTo>
                  <a:pt x="71154" y="12952"/>
                  <a:pt x="87425" y="21249"/>
                  <a:pt x="97544" y="35253"/>
                </a:cubicBezTo>
                <a:close/>
              </a:path>
            </a:pathLst>
          </a:custGeom>
          <a:solidFill>
            <a:srgbClr val="D4AF37"/>
          </a:solidFill>
          <a:ln/>
        </p:spPr>
      </p:sp>
      <p:sp>
        <p:nvSpPr>
          <p:cNvPr id="15" name="Text 12"/>
          <p:cNvSpPr/>
          <p:nvPr/>
        </p:nvSpPr>
        <p:spPr>
          <a:xfrm>
            <a:off x="915263" y="2957337"/>
            <a:ext cx="1856431" cy="276306"/>
          </a:xfrm>
          <a:prstGeom prst="rect">
            <a:avLst/>
          </a:prstGeom>
          <a:noFill/>
          <a:ln/>
        </p:spPr>
        <p:txBody>
          <a:bodyPr wrap="square" lIns="0" tIns="0" rIns="0" bIns="0" rtlCol="0" anchor="ctr"/>
          <a:lstStyle/>
          <a:p>
            <a:pPr>
              <a:lnSpc>
                <a:spcPct val="110000"/>
              </a:lnSpc>
            </a:pPr>
            <a:r>
              <a:rPr lang="en-US" sz="1632" b="1" dirty="0">
                <a:solidFill>
                  <a:srgbClr val="F5E6C8"/>
                </a:solidFill>
                <a:latin typeface="Unna" pitchFamily="34" charset="0"/>
                <a:ea typeface="Unna" pitchFamily="34" charset="-122"/>
                <a:cs typeface="Unna" pitchFamily="34" charset="-120"/>
              </a:rPr>
              <a:t>Spiritual Significance</a:t>
            </a:r>
            <a:endParaRPr lang="en-US" sz="1600" dirty="0"/>
          </a:p>
        </p:txBody>
      </p:sp>
      <p:sp>
        <p:nvSpPr>
          <p:cNvPr id="16" name="Text 13"/>
          <p:cNvSpPr/>
          <p:nvPr/>
        </p:nvSpPr>
        <p:spPr>
          <a:xfrm>
            <a:off x="552612" y="3337258"/>
            <a:ext cx="6432748" cy="759841"/>
          </a:xfrm>
          <a:prstGeom prst="rect">
            <a:avLst/>
          </a:prstGeom>
          <a:noFill/>
          <a:ln/>
        </p:spPr>
        <p:txBody>
          <a:bodyPr wrap="square" lIns="0" tIns="0" rIns="0" bIns="0" rtlCol="0" anchor="ctr"/>
          <a:lstStyle/>
          <a:p>
            <a:pPr>
              <a:lnSpc>
                <a:spcPct val="140000"/>
              </a:lnSpc>
            </a:pPr>
            <a:r>
              <a:rPr lang="en-US" sz="1224" dirty="0">
                <a:solidFill>
                  <a:srgbClr val="F5E6C8">
                    <a:alpha val="90000"/>
                  </a:srgbClr>
                </a:solidFill>
                <a:latin typeface="Quattrocento Sans" pitchFamily="34" charset="0"/>
                <a:ea typeface="Quattrocento Sans" pitchFamily="34" charset="-122"/>
                <a:cs typeface="Quattrocento Sans" pitchFamily="34" charset="-120"/>
              </a:rPr>
              <a:t>A profound day of </a:t>
            </a:r>
            <a:pPr>
              <a:lnSpc>
                <a:spcPct val="140000"/>
              </a:lnSpc>
            </a:pPr>
            <a:r>
              <a:rPr lang="en-US" sz="1224" b="1" dirty="0">
                <a:solidFill>
                  <a:srgbClr val="D4AF37"/>
                </a:solidFill>
                <a:latin typeface="Quattrocento Sans" pitchFamily="34" charset="0"/>
                <a:ea typeface="Quattrocento Sans" pitchFamily="34" charset="-122"/>
                <a:cs typeface="Quattrocento Sans" pitchFamily="34" charset="-120"/>
              </a:rPr>
              <a:t>gratitude to Allah</a:t>
            </a:r>
            <a:pPr>
              <a:lnSpc>
                <a:spcPct val="140000"/>
              </a:lnSpc>
            </a:pPr>
            <a:r>
              <a:rPr lang="en-US" sz="1224" dirty="0">
                <a:solidFill>
                  <a:srgbClr val="F5E6C8">
                    <a:alpha val="90000"/>
                  </a:srgbClr>
                </a:solidFill>
                <a:latin typeface="Quattrocento Sans" pitchFamily="34" charset="0"/>
                <a:ea typeface="Quattrocento Sans" pitchFamily="34" charset="-122"/>
                <a:cs typeface="Quattrocento Sans" pitchFamily="34" charset="-120"/>
              </a:rPr>
              <a:t> for granting the strength to complete the month-long fast. It represents spiritual renewal, community bonding, and the celebration of divine mercy and forgiveness.</a:t>
            </a:r>
            <a:endParaRPr lang="en-US" sz="1600" dirty="0"/>
          </a:p>
        </p:txBody>
      </p:sp>
      <p:sp>
        <p:nvSpPr>
          <p:cNvPr id="17" name="Shape 14"/>
          <p:cNvSpPr/>
          <p:nvPr/>
        </p:nvSpPr>
        <p:spPr>
          <a:xfrm>
            <a:off x="354017" y="4448958"/>
            <a:ext cx="6717688" cy="2262255"/>
          </a:xfrm>
          <a:custGeom>
            <a:avLst/>
            <a:gdLst/>
            <a:ahLst/>
            <a:cxnLst/>
            <a:rect l="l" t="t" r="r" b="b"/>
            <a:pathLst>
              <a:path w="6717688" h="2262255">
                <a:moveTo>
                  <a:pt x="103611" y="0"/>
                </a:moveTo>
                <a:lnTo>
                  <a:pt x="6614077" y="0"/>
                </a:lnTo>
                <a:cubicBezTo>
                  <a:pt x="6671300" y="0"/>
                  <a:pt x="6717688" y="46388"/>
                  <a:pt x="6717688" y="103611"/>
                </a:cubicBezTo>
                <a:lnTo>
                  <a:pt x="6717688" y="2158644"/>
                </a:lnTo>
                <a:cubicBezTo>
                  <a:pt x="6717688" y="2215867"/>
                  <a:pt x="6671300" y="2262255"/>
                  <a:pt x="6614077" y="2262255"/>
                </a:cubicBezTo>
                <a:lnTo>
                  <a:pt x="103611" y="2262255"/>
                </a:lnTo>
                <a:cubicBezTo>
                  <a:pt x="46388" y="2262255"/>
                  <a:pt x="0" y="2215867"/>
                  <a:pt x="0" y="2158644"/>
                </a:cubicBezTo>
                <a:lnTo>
                  <a:pt x="0" y="103611"/>
                </a:lnTo>
                <a:cubicBezTo>
                  <a:pt x="0" y="46388"/>
                  <a:pt x="46388" y="0"/>
                  <a:pt x="103611" y="0"/>
                </a:cubicBezTo>
                <a:close/>
              </a:path>
            </a:pathLst>
          </a:custGeom>
          <a:gradFill rotWithShape="1" flip="none">
            <a:gsLst>
              <a:gs pos="0">
                <a:srgbClr val="D4AF37">
                  <a:alpha val="20000"/>
                </a:srgbClr>
              </a:gs>
              <a:gs pos="100000">
                <a:srgbClr val="1A5E4A">
                  <a:alpha val="30000"/>
                </a:srgbClr>
              </a:gs>
            </a:gsLst>
            <a:lin ang="2700000" scaled="1"/>
          </a:gradFill>
          <a:ln w="25400">
            <a:solidFill>
              <a:srgbClr val="D4AF37">
                <a:alpha val="50196"/>
              </a:srgbClr>
            </a:solidFill>
            <a:prstDash val="solid"/>
          </a:ln>
        </p:spPr>
      </p:sp>
      <p:sp>
        <p:nvSpPr>
          <p:cNvPr id="18" name="Shape 15"/>
          <p:cNvSpPr/>
          <p:nvPr/>
        </p:nvSpPr>
        <p:spPr>
          <a:xfrm>
            <a:off x="588229" y="4673456"/>
            <a:ext cx="291416" cy="259037"/>
          </a:xfrm>
          <a:custGeom>
            <a:avLst/>
            <a:gdLst/>
            <a:ahLst/>
            <a:cxnLst/>
            <a:rect l="l" t="t" r="r" b="b"/>
            <a:pathLst>
              <a:path w="291416" h="259037">
                <a:moveTo>
                  <a:pt x="141458" y="15684"/>
                </a:moveTo>
                <a:cubicBezTo>
                  <a:pt x="134325" y="5818"/>
                  <a:pt x="122891" y="0"/>
                  <a:pt x="110748" y="0"/>
                </a:cubicBezTo>
                <a:cubicBezTo>
                  <a:pt x="89803" y="0"/>
                  <a:pt x="72854" y="16949"/>
                  <a:pt x="72854" y="37894"/>
                </a:cubicBezTo>
                <a:lnTo>
                  <a:pt x="72854" y="39108"/>
                </a:lnTo>
                <a:cubicBezTo>
                  <a:pt x="72854" y="71690"/>
                  <a:pt x="114340" y="106600"/>
                  <a:pt x="134679" y="121727"/>
                </a:cubicBezTo>
                <a:cubicBezTo>
                  <a:pt x="141256" y="126635"/>
                  <a:pt x="150110" y="126635"/>
                  <a:pt x="156687" y="121727"/>
                </a:cubicBezTo>
                <a:cubicBezTo>
                  <a:pt x="177025" y="106549"/>
                  <a:pt x="218512" y="71690"/>
                  <a:pt x="218512" y="39108"/>
                </a:cubicBezTo>
                <a:lnTo>
                  <a:pt x="218512" y="37894"/>
                </a:lnTo>
                <a:cubicBezTo>
                  <a:pt x="218512" y="16949"/>
                  <a:pt x="201563" y="0"/>
                  <a:pt x="180617" y="0"/>
                </a:cubicBezTo>
                <a:cubicBezTo>
                  <a:pt x="168475" y="0"/>
                  <a:pt x="157041" y="5818"/>
                  <a:pt x="149907" y="15684"/>
                </a:cubicBezTo>
                <a:lnTo>
                  <a:pt x="145708" y="21603"/>
                </a:lnTo>
                <a:lnTo>
                  <a:pt x="141458" y="15684"/>
                </a:lnTo>
                <a:close/>
                <a:moveTo>
                  <a:pt x="55298" y="172776"/>
                </a:moveTo>
                <a:lnTo>
                  <a:pt x="33746" y="194278"/>
                </a:lnTo>
                <a:lnTo>
                  <a:pt x="16190" y="194278"/>
                </a:lnTo>
                <a:cubicBezTo>
                  <a:pt x="7235" y="194278"/>
                  <a:pt x="0" y="201512"/>
                  <a:pt x="0" y="210467"/>
                </a:cubicBezTo>
                <a:lnTo>
                  <a:pt x="0" y="242847"/>
                </a:lnTo>
                <a:cubicBezTo>
                  <a:pt x="0" y="251802"/>
                  <a:pt x="7235" y="259037"/>
                  <a:pt x="16190" y="259037"/>
                </a:cubicBezTo>
                <a:lnTo>
                  <a:pt x="178341" y="259037"/>
                </a:lnTo>
                <a:cubicBezTo>
                  <a:pt x="193013" y="259037"/>
                  <a:pt x="207331" y="254332"/>
                  <a:pt x="219169" y="245630"/>
                </a:cubicBezTo>
                <a:lnTo>
                  <a:pt x="283220" y="198426"/>
                </a:lnTo>
                <a:cubicBezTo>
                  <a:pt x="292226" y="191799"/>
                  <a:pt x="294148" y="179150"/>
                  <a:pt x="287521" y="170145"/>
                </a:cubicBezTo>
                <a:cubicBezTo>
                  <a:pt x="280893" y="161139"/>
                  <a:pt x="268245" y="159217"/>
                  <a:pt x="259239" y="165844"/>
                </a:cubicBezTo>
                <a:lnTo>
                  <a:pt x="198629" y="210467"/>
                </a:lnTo>
                <a:lnTo>
                  <a:pt x="141661" y="210467"/>
                </a:lnTo>
                <a:cubicBezTo>
                  <a:pt x="134932" y="210467"/>
                  <a:pt x="129518" y="205054"/>
                  <a:pt x="129518" y="198325"/>
                </a:cubicBezTo>
                <a:cubicBezTo>
                  <a:pt x="129518" y="191596"/>
                  <a:pt x="134932" y="186183"/>
                  <a:pt x="141661" y="186183"/>
                </a:cubicBezTo>
                <a:lnTo>
                  <a:pt x="178088" y="186183"/>
                </a:lnTo>
                <a:cubicBezTo>
                  <a:pt x="187043" y="186183"/>
                  <a:pt x="194278" y="178948"/>
                  <a:pt x="194278" y="169993"/>
                </a:cubicBezTo>
                <a:cubicBezTo>
                  <a:pt x="194278" y="161038"/>
                  <a:pt x="187043" y="153803"/>
                  <a:pt x="178088" y="153803"/>
                </a:cubicBezTo>
                <a:lnTo>
                  <a:pt x="101085" y="153803"/>
                </a:lnTo>
                <a:cubicBezTo>
                  <a:pt x="83934" y="153803"/>
                  <a:pt x="67441" y="160633"/>
                  <a:pt x="55298" y="172776"/>
                </a:cubicBezTo>
                <a:close/>
              </a:path>
            </a:pathLst>
          </a:custGeom>
          <a:solidFill>
            <a:srgbClr val="D4AF37"/>
          </a:solidFill>
          <a:ln/>
        </p:spPr>
      </p:sp>
      <p:sp>
        <p:nvSpPr>
          <p:cNvPr id="19" name="Text 16"/>
          <p:cNvSpPr/>
          <p:nvPr/>
        </p:nvSpPr>
        <p:spPr>
          <a:xfrm>
            <a:off x="997292" y="4664822"/>
            <a:ext cx="1113858" cy="276306"/>
          </a:xfrm>
          <a:prstGeom prst="rect">
            <a:avLst/>
          </a:prstGeom>
          <a:noFill/>
          <a:ln/>
        </p:spPr>
        <p:txBody>
          <a:bodyPr wrap="square" lIns="0" tIns="0" rIns="0" bIns="0" rtlCol="0" anchor="ctr"/>
          <a:lstStyle/>
          <a:p>
            <a:pPr>
              <a:lnSpc>
                <a:spcPct val="110000"/>
              </a:lnSpc>
            </a:pPr>
            <a:r>
              <a:rPr lang="en-US" sz="1632" b="1" dirty="0">
                <a:solidFill>
                  <a:srgbClr val="F5E6C8"/>
                </a:solidFill>
                <a:latin typeface="Unna" pitchFamily="34" charset="0"/>
                <a:ea typeface="Unna" pitchFamily="34" charset="-122"/>
                <a:cs typeface="Unna" pitchFamily="34" charset="-120"/>
              </a:rPr>
              <a:t>Zakat al-Fitr</a:t>
            </a:r>
            <a:endParaRPr lang="en-US" sz="1600" dirty="0"/>
          </a:p>
        </p:txBody>
      </p:sp>
      <p:sp>
        <p:nvSpPr>
          <p:cNvPr id="20" name="Text 17"/>
          <p:cNvSpPr/>
          <p:nvPr/>
        </p:nvSpPr>
        <p:spPr>
          <a:xfrm>
            <a:off x="569881" y="5079280"/>
            <a:ext cx="6363671" cy="509439"/>
          </a:xfrm>
          <a:prstGeom prst="rect">
            <a:avLst/>
          </a:prstGeom>
          <a:noFill/>
          <a:ln/>
        </p:spPr>
        <p:txBody>
          <a:bodyPr wrap="square" lIns="0" tIns="0" rIns="0" bIns="0" rtlCol="0" anchor="ctr"/>
          <a:lstStyle/>
          <a:p>
            <a:pPr>
              <a:lnSpc>
                <a:spcPct val="140000"/>
              </a:lnSpc>
            </a:pPr>
            <a:r>
              <a:rPr lang="en-US" sz="1224" b="1" dirty="0">
                <a:solidFill>
                  <a:srgbClr val="D4AF37"/>
                </a:solidFill>
                <a:latin typeface="Quattrocento Sans" pitchFamily="34" charset="0"/>
                <a:ea typeface="Quattrocento Sans" pitchFamily="34" charset="-122"/>
                <a:cs typeface="Quattrocento Sans" pitchFamily="34" charset="-120"/>
              </a:rPr>
              <a:t>Mandatory charity</a:t>
            </a:r>
            <a:pPr>
              <a:lnSpc>
                <a:spcPct val="140000"/>
              </a:lnSpc>
            </a:pPr>
            <a:r>
              <a:rPr lang="en-US" sz="1224" dirty="0">
                <a:solidFill>
                  <a:srgbClr val="F5E6C8">
                    <a:alpha val="90000"/>
                  </a:srgbClr>
                </a:solidFill>
                <a:latin typeface="Quattrocento Sans" pitchFamily="34" charset="0"/>
                <a:ea typeface="Quattrocento Sans" pitchFamily="34" charset="-122"/>
                <a:cs typeface="Quattrocento Sans" pitchFamily="34" charset="-120"/>
              </a:rPr>
              <a:t> given to the poor before the Eid prayer. It purifies the fasting person from any indecent act or speech and helps the less fortunate participate in the celebration.</a:t>
            </a:r>
            <a:endParaRPr lang="en-US" sz="1600" dirty="0"/>
          </a:p>
        </p:txBody>
      </p:sp>
      <p:sp>
        <p:nvSpPr>
          <p:cNvPr id="21" name="Shape 18"/>
          <p:cNvSpPr/>
          <p:nvPr/>
        </p:nvSpPr>
        <p:spPr>
          <a:xfrm>
            <a:off x="569881" y="5722555"/>
            <a:ext cx="2003218" cy="656227"/>
          </a:xfrm>
          <a:custGeom>
            <a:avLst/>
            <a:gdLst/>
            <a:ahLst/>
            <a:cxnLst/>
            <a:rect l="l" t="t" r="r" b="b"/>
            <a:pathLst>
              <a:path w="2003218" h="656227">
                <a:moveTo>
                  <a:pt x="69074" y="0"/>
                </a:moveTo>
                <a:lnTo>
                  <a:pt x="1934144" y="0"/>
                </a:lnTo>
                <a:cubicBezTo>
                  <a:pt x="1972292" y="0"/>
                  <a:pt x="2003218" y="30926"/>
                  <a:pt x="2003218" y="69074"/>
                </a:cubicBezTo>
                <a:lnTo>
                  <a:pt x="2003218" y="587152"/>
                </a:lnTo>
                <a:cubicBezTo>
                  <a:pt x="2003218" y="625301"/>
                  <a:pt x="1972292" y="656227"/>
                  <a:pt x="1934144" y="656227"/>
                </a:cubicBezTo>
                <a:lnTo>
                  <a:pt x="69074" y="656227"/>
                </a:lnTo>
                <a:cubicBezTo>
                  <a:pt x="30926" y="656227"/>
                  <a:pt x="0" y="625301"/>
                  <a:pt x="0" y="587152"/>
                </a:cubicBezTo>
                <a:lnTo>
                  <a:pt x="0" y="69074"/>
                </a:lnTo>
                <a:cubicBezTo>
                  <a:pt x="0" y="30951"/>
                  <a:pt x="30951" y="0"/>
                  <a:pt x="69074" y="0"/>
                </a:cubicBezTo>
                <a:close/>
              </a:path>
            </a:pathLst>
          </a:custGeom>
          <a:solidFill>
            <a:srgbClr val="0A3A2A">
              <a:alpha val="60000"/>
            </a:srgbClr>
          </a:solidFill>
          <a:ln/>
        </p:spPr>
      </p:sp>
      <p:sp>
        <p:nvSpPr>
          <p:cNvPr id="22" name="Text 19"/>
          <p:cNvSpPr/>
          <p:nvPr/>
        </p:nvSpPr>
        <p:spPr>
          <a:xfrm>
            <a:off x="638958" y="5826170"/>
            <a:ext cx="1865065" cy="207229"/>
          </a:xfrm>
          <a:prstGeom prst="rect">
            <a:avLst/>
          </a:prstGeom>
          <a:noFill/>
          <a:ln/>
        </p:spPr>
        <p:txBody>
          <a:bodyPr wrap="square" lIns="0" tIns="0" rIns="0" bIns="0" rtlCol="0" anchor="ctr"/>
          <a:lstStyle/>
          <a:p>
            <a:pPr algn="ctr">
              <a:lnSpc>
                <a:spcPct val="130000"/>
              </a:lnSpc>
            </a:pPr>
            <a:r>
              <a:rPr lang="en-US" sz="1088" b="1" dirty="0">
                <a:solidFill>
                  <a:srgbClr val="D4AF37"/>
                </a:solidFill>
                <a:latin typeface="Quattrocento Sans" pitchFamily="34" charset="0"/>
                <a:ea typeface="Quattrocento Sans" pitchFamily="34" charset="-122"/>
                <a:cs typeface="Quattrocento Sans" pitchFamily="34" charset="-120"/>
              </a:rPr>
              <a:t>Amount</a:t>
            </a:r>
            <a:endParaRPr lang="en-US" sz="1600" dirty="0"/>
          </a:p>
        </p:txBody>
      </p:sp>
      <p:sp>
        <p:nvSpPr>
          <p:cNvPr id="23" name="Text 20"/>
          <p:cNvSpPr/>
          <p:nvPr/>
        </p:nvSpPr>
        <p:spPr>
          <a:xfrm>
            <a:off x="638958" y="6067938"/>
            <a:ext cx="1865065" cy="207229"/>
          </a:xfrm>
          <a:prstGeom prst="rect">
            <a:avLst/>
          </a:prstGeom>
          <a:noFill/>
          <a:ln/>
        </p:spPr>
        <p:txBody>
          <a:bodyPr wrap="square" lIns="0" tIns="0" rIns="0" bIns="0" rtlCol="0" anchor="ctr"/>
          <a:lstStyle/>
          <a:p>
            <a:pPr algn="ctr">
              <a:lnSpc>
                <a:spcPct val="130000"/>
              </a:lnSpc>
            </a:pPr>
            <a:r>
              <a:rPr lang="en-US" sz="1088" dirty="0">
                <a:solidFill>
                  <a:srgbClr val="F5E6C8"/>
                </a:solidFill>
                <a:latin typeface="Quattrocento Sans" pitchFamily="34" charset="0"/>
                <a:ea typeface="Quattrocento Sans" pitchFamily="34" charset="-122"/>
                <a:cs typeface="Quattrocento Sans" pitchFamily="34" charset="-120"/>
              </a:rPr>
              <a:t>One sa' of food</a:t>
            </a:r>
            <a:endParaRPr lang="en-US" sz="1600" dirty="0"/>
          </a:p>
        </p:txBody>
      </p:sp>
      <p:sp>
        <p:nvSpPr>
          <p:cNvPr id="24" name="Shape 21"/>
          <p:cNvSpPr/>
          <p:nvPr/>
        </p:nvSpPr>
        <p:spPr>
          <a:xfrm>
            <a:off x="2710443" y="5722555"/>
            <a:ext cx="2003218" cy="656227"/>
          </a:xfrm>
          <a:custGeom>
            <a:avLst/>
            <a:gdLst/>
            <a:ahLst/>
            <a:cxnLst/>
            <a:rect l="l" t="t" r="r" b="b"/>
            <a:pathLst>
              <a:path w="2003218" h="656227">
                <a:moveTo>
                  <a:pt x="69074" y="0"/>
                </a:moveTo>
                <a:lnTo>
                  <a:pt x="1934144" y="0"/>
                </a:lnTo>
                <a:cubicBezTo>
                  <a:pt x="1972292" y="0"/>
                  <a:pt x="2003218" y="30926"/>
                  <a:pt x="2003218" y="69074"/>
                </a:cubicBezTo>
                <a:lnTo>
                  <a:pt x="2003218" y="587152"/>
                </a:lnTo>
                <a:cubicBezTo>
                  <a:pt x="2003218" y="625301"/>
                  <a:pt x="1972292" y="656227"/>
                  <a:pt x="1934144" y="656227"/>
                </a:cubicBezTo>
                <a:lnTo>
                  <a:pt x="69074" y="656227"/>
                </a:lnTo>
                <a:cubicBezTo>
                  <a:pt x="30926" y="656227"/>
                  <a:pt x="0" y="625301"/>
                  <a:pt x="0" y="587152"/>
                </a:cubicBezTo>
                <a:lnTo>
                  <a:pt x="0" y="69074"/>
                </a:lnTo>
                <a:cubicBezTo>
                  <a:pt x="0" y="30951"/>
                  <a:pt x="30951" y="0"/>
                  <a:pt x="69074" y="0"/>
                </a:cubicBezTo>
                <a:close/>
              </a:path>
            </a:pathLst>
          </a:custGeom>
          <a:solidFill>
            <a:srgbClr val="0A3A2A">
              <a:alpha val="60000"/>
            </a:srgbClr>
          </a:solidFill>
          <a:ln/>
        </p:spPr>
      </p:sp>
      <p:sp>
        <p:nvSpPr>
          <p:cNvPr id="25" name="Text 22"/>
          <p:cNvSpPr/>
          <p:nvPr/>
        </p:nvSpPr>
        <p:spPr>
          <a:xfrm>
            <a:off x="2779519" y="5826170"/>
            <a:ext cx="1865065" cy="207229"/>
          </a:xfrm>
          <a:prstGeom prst="rect">
            <a:avLst/>
          </a:prstGeom>
          <a:noFill/>
          <a:ln/>
        </p:spPr>
        <p:txBody>
          <a:bodyPr wrap="square" lIns="0" tIns="0" rIns="0" bIns="0" rtlCol="0" anchor="ctr"/>
          <a:lstStyle/>
          <a:p>
            <a:pPr algn="ctr">
              <a:lnSpc>
                <a:spcPct val="130000"/>
              </a:lnSpc>
            </a:pPr>
            <a:r>
              <a:rPr lang="en-US" sz="1088" b="1" dirty="0">
                <a:solidFill>
                  <a:srgbClr val="D4AF37"/>
                </a:solidFill>
                <a:latin typeface="Quattrocento Sans" pitchFamily="34" charset="0"/>
                <a:ea typeface="Quattrocento Sans" pitchFamily="34" charset="-122"/>
                <a:cs typeface="Quattrocento Sans" pitchFamily="34" charset="-120"/>
              </a:rPr>
              <a:t>Timing</a:t>
            </a:r>
            <a:endParaRPr lang="en-US" sz="1600" dirty="0"/>
          </a:p>
        </p:txBody>
      </p:sp>
      <p:sp>
        <p:nvSpPr>
          <p:cNvPr id="26" name="Text 23"/>
          <p:cNvSpPr/>
          <p:nvPr/>
        </p:nvSpPr>
        <p:spPr>
          <a:xfrm>
            <a:off x="2779519" y="6067938"/>
            <a:ext cx="1865065" cy="207229"/>
          </a:xfrm>
          <a:prstGeom prst="rect">
            <a:avLst/>
          </a:prstGeom>
          <a:noFill/>
          <a:ln/>
        </p:spPr>
        <p:txBody>
          <a:bodyPr wrap="square" lIns="0" tIns="0" rIns="0" bIns="0" rtlCol="0" anchor="ctr"/>
          <a:lstStyle/>
          <a:p>
            <a:pPr algn="ctr">
              <a:lnSpc>
                <a:spcPct val="130000"/>
              </a:lnSpc>
            </a:pPr>
            <a:r>
              <a:rPr lang="en-US" sz="1088" dirty="0">
                <a:solidFill>
                  <a:srgbClr val="F5E6C8"/>
                </a:solidFill>
                <a:latin typeface="Quattrocento Sans" pitchFamily="34" charset="0"/>
                <a:ea typeface="Quattrocento Sans" pitchFamily="34" charset="-122"/>
                <a:cs typeface="Quattrocento Sans" pitchFamily="34" charset="-120"/>
              </a:rPr>
              <a:t>Before Eid prayer</a:t>
            </a:r>
            <a:endParaRPr lang="en-US" sz="1600" dirty="0"/>
          </a:p>
        </p:txBody>
      </p:sp>
      <p:sp>
        <p:nvSpPr>
          <p:cNvPr id="27" name="Shape 24"/>
          <p:cNvSpPr/>
          <p:nvPr/>
        </p:nvSpPr>
        <p:spPr>
          <a:xfrm>
            <a:off x="4851004" y="5722555"/>
            <a:ext cx="2003218" cy="656227"/>
          </a:xfrm>
          <a:custGeom>
            <a:avLst/>
            <a:gdLst/>
            <a:ahLst/>
            <a:cxnLst/>
            <a:rect l="l" t="t" r="r" b="b"/>
            <a:pathLst>
              <a:path w="2003218" h="656227">
                <a:moveTo>
                  <a:pt x="69074" y="0"/>
                </a:moveTo>
                <a:lnTo>
                  <a:pt x="1934144" y="0"/>
                </a:lnTo>
                <a:cubicBezTo>
                  <a:pt x="1972292" y="0"/>
                  <a:pt x="2003218" y="30926"/>
                  <a:pt x="2003218" y="69074"/>
                </a:cubicBezTo>
                <a:lnTo>
                  <a:pt x="2003218" y="587152"/>
                </a:lnTo>
                <a:cubicBezTo>
                  <a:pt x="2003218" y="625301"/>
                  <a:pt x="1972292" y="656227"/>
                  <a:pt x="1934144" y="656227"/>
                </a:cubicBezTo>
                <a:lnTo>
                  <a:pt x="69074" y="656227"/>
                </a:lnTo>
                <a:cubicBezTo>
                  <a:pt x="30926" y="656227"/>
                  <a:pt x="0" y="625301"/>
                  <a:pt x="0" y="587152"/>
                </a:cubicBezTo>
                <a:lnTo>
                  <a:pt x="0" y="69074"/>
                </a:lnTo>
                <a:cubicBezTo>
                  <a:pt x="0" y="30951"/>
                  <a:pt x="30951" y="0"/>
                  <a:pt x="69074" y="0"/>
                </a:cubicBezTo>
                <a:close/>
              </a:path>
            </a:pathLst>
          </a:custGeom>
          <a:solidFill>
            <a:srgbClr val="0A3A2A">
              <a:alpha val="60000"/>
            </a:srgbClr>
          </a:solidFill>
          <a:ln/>
        </p:spPr>
      </p:sp>
      <p:sp>
        <p:nvSpPr>
          <p:cNvPr id="28" name="Text 25"/>
          <p:cNvSpPr/>
          <p:nvPr/>
        </p:nvSpPr>
        <p:spPr>
          <a:xfrm>
            <a:off x="4920081" y="5826170"/>
            <a:ext cx="1865065" cy="207229"/>
          </a:xfrm>
          <a:prstGeom prst="rect">
            <a:avLst/>
          </a:prstGeom>
          <a:noFill/>
          <a:ln/>
        </p:spPr>
        <p:txBody>
          <a:bodyPr wrap="square" lIns="0" tIns="0" rIns="0" bIns="0" rtlCol="0" anchor="ctr"/>
          <a:lstStyle/>
          <a:p>
            <a:pPr algn="ctr">
              <a:lnSpc>
                <a:spcPct val="130000"/>
              </a:lnSpc>
            </a:pPr>
            <a:r>
              <a:rPr lang="en-US" sz="1088" b="1" dirty="0">
                <a:solidFill>
                  <a:srgbClr val="D4AF37"/>
                </a:solidFill>
                <a:latin typeface="Quattrocento Sans" pitchFamily="34" charset="0"/>
                <a:ea typeface="Quattrocento Sans" pitchFamily="34" charset="-122"/>
                <a:cs typeface="Quattrocento Sans" pitchFamily="34" charset="-120"/>
              </a:rPr>
              <a:t>Recipients</a:t>
            </a:r>
            <a:endParaRPr lang="en-US" sz="1600" dirty="0"/>
          </a:p>
        </p:txBody>
      </p:sp>
      <p:sp>
        <p:nvSpPr>
          <p:cNvPr id="29" name="Text 26"/>
          <p:cNvSpPr/>
          <p:nvPr/>
        </p:nvSpPr>
        <p:spPr>
          <a:xfrm>
            <a:off x="4920081" y="6067938"/>
            <a:ext cx="1865065" cy="207229"/>
          </a:xfrm>
          <a:prstGeom prst="rect">
            <a:avLst/>
          </a:prstGeom>
          <a:noFill/>
          <a:ln/>
        </p:spPr>
        <p:txBody>
          <a:bodyPr wrap="square" lIns="0" tIns="0" rIns="0" bIns="0" rtlCol="0" anchor="ctr"/>
          <a:lstStyle/>
          <a:p>
            <a:pPr algn="ctr">
              <a:lnSpc>
                <a:spcPct val="130000"/>
              </a:lnSpc>
            </a:pPr>
            <a:r>
              <a:rPr lang="en-US" sz="1088" dirty="0">
                <a:solidFill>
                  <a:srgbClr val="F5E6C8"/>
                </a:solidFill>
                <a:latin typeface="Quattrocento Sans" pitchFamily="34" charset="0"/>
                <a:ea typeface="Quattrocento Sans" pitchFamily="34" charset="-122"/>
                <a:cs typeface="Quattrocento Sans" pitchFamily="34" charset="-120"/>
              </a:rPr>
              <a:t>Poor &amp; needy</a:t>
            </a:r>
            <a:endParaRPr lang="en-US" sz="1600" dirty="0"/>
          </a:p>
        </p:txBody>
      </p:sp>
      <p:sp>
        <p:nvSpPr>
          <p:cNvPr id="30" name="Shape 27"/>
          <p:cNvSpPr/>
          <p:nvPr/>
        </p:nvSpPr>
        <p:spPr>
          <a:xfrm>
            <a:off x="7357186" y="1384408"/>
            <a:ext cx="4478459" cy="3019218"/>
          </a:xfrm>
          <a:custGeom>
            <a:avLst/>
            <a:gdLst/>
            <a:ahLst/>
            <a:cxnLst/>
            <a:rect l="l" t="t" r="r" b="b"/>
            <a:pathLst>
              <a:path w="4478459" h="3019218">
                <a:moveTo>
                  <a:pt x="103620" y="0"/>
                </a:moveTo>
                <a:lnTo>
                  <a:pt x="4374839" y="0"/>
                </a:lnTo>
                <a:cubicBezTo>
                  <a:pt x="4432067" y="0"/>
                  <a:pt x="4478459" y="46392"/>
                  <a:pt x="4478459" y="103620"/>
                </a:cubicBezTo>
                <a:lnTo>
                  <a:pt x="4478459" y="2915599"/>
                </a:lnTo>
                <a:cubicBezTo>
                  <a:pt x="4478459" y="2972826"/>
                  <a:pt x="4432067" y="3019218"/>
                  <a:pt x="4374839" y="3019218"/>
                </a:cubicBezTo>
                <a:lnTo>
                  <a:pt x="103620" y="3019218"/>
                </a:lnTo>
                <a:cubicBezTo>
                  <a:pt x="46392" y="3019218"/>
                  <a:pt x="0" y="2972826"/>
                  <a:pt x="0" y="2915599"/>
                </a:cubicBezTo>
                <a:lnTo>
                  <a:pt x="0" y="103620"/>
                </a:lnTo>
                <a:cubicBezTo>
                  <a:pt x="0" y="46392"/>
                  <a:pt x="46392" y="0"/>
                  <a:pt x="103620" y="0"/>
                </a:cubicBezTo>
                <a:close/>
              </a:path>
            </a:pathLst>
          </a:custGeom>
          <a:solidFill>
            <a:srgbClr val="1A5E4A">
              <a:alpha val="50196"/>
            </a:srgbClr>
          </a:solidFill>
          <a:ln w="8467">
            <a:solidFill>
              <a:srgbClr val="D4AF37">
                <a:alpha val="30196"/>
              </a:srgbClr>
            </a:solidFill>
            <a:prstDash val="solid"/>
          </a:ln>
        </p:spPr>
      </p:sp>
      <p:sp>
        <p:nvSpPr>
          <p:cNvPr id="31" name="Shape 28"/>
          <p:cNvSpPr/>
          <p:nvPr/>
        </p:nvSpPr>
        <p:spPr>
          <a:xfrm>
            <a:off x="11042704" y="241768"/>
            <a:ext cx="621688" cy="621688"/>
          </a:xfrm>
          <a:custGeom>
            <a:avLst/>
            <a:gdLst/>
            <a:ahLst/>
            <a:cxnLst/>
            <a:rect l="l" t="t" r="r" b="b"/>
            <a:pathLst>
              <a:path w="621688" h="621688">
                <a:moveTo>
                  <a:pt x="310844" y="0"/>
                </a:moveTo>
                <a:cubicBezTo>
                  <a:pt x="139151" y="0"/>
                  <a:pt x="0" y="139151"/>
                  <a:pt x="0" y="310844"/>
                </a:cubicBezTo>
                <a:cubicBezTo>
                  <a:pt x="0" y="482537"/>
                  <a:pt x="139151" y="621688"/>
                  <a:pt x="310844" y="621688"/>
                </a:cubicBezTo>
                <a:cubicBezTo>
                  <a:pt x="394384" y="621688"/>
                  <a:pt x="470273" y="588661"/>
                  <a:pt x="526128" y="534992"/>
                </a:cubicBezTo>
                <a:cubicBezTo>
                  <a:pt x="534992" y="526492"/>
                  <a:pt x="537542" y="513257"/>
                  <a:pt x="532564" y="502086"/>
                </a:cubicBezTo>
                <a:cubicBezTo>
                  <a:pt x="527585" y="490915"/>
                  <a:pt x="515929" y="483994"/>
                  <a:pt x="503665" y="484966"/>
                </a:cubicBezTo>
                <a:cubicBezTo>
                  <a:pt x="497715" y="485451"/>
                  <a:pt x="491765" y="485694"/>
                  <a:pt x="485694" y="485694"/>
                </a:cubicBezTo>
                <a:cubicBezTo>
                  <a:pt x="362328" y="485694"/>
                  <a:pt x="262275" y="385641"/>
                  <a:pt x="262275" y="262275"/>
                </a:cubicBezTo>
                <a:cubicBezTo>
                  <a:pt x="262275" y="174728"/>
                  <a:pt x="312666" y="98839"/>
                  <a:pt x="386248" y="62169"/>
                </a:cubicBezTo>
                <a:cubicBezTo>
                  <a:pt x="397298" y="56705"/>
                  <a:pt x="403612" y="44805"/>
                  <a:pt x="402155" y="32542"/>
                </a:cubicBezTo>
                <a:cubicBezTo>
                  <a:pt x="400698" y="20278"/>
                  <a:pt x="391712" y="10321"/>
                  <a:pt x="379691" y="7650"/>
                </a:cubicBezTo>
                <a:cubicBezTo>
                  <a:pt x="357471" y="2671"/>
                  <a:pt x="334400" y="0"/>
                  <a:pt x="310844" y="0"/>
                </a:cubicBezTo>
                <a:close/>
              </a:path>
            </a:pathLst>
          </a:custGeom>
          <a:solidFill>
            <a:srgbClr val="D4AF37"/>
          </a:solidFill>
          <a:ln/>
        </p:spPr>
      </p:sp>
      <p:sp>
        <p:nvSpPr>
          <p:cNvPr id="32" name="Text 29"/>
          <p:cNvSpPr/>
          <p:nvPr/>
        </p:nvSpPr>
        <p:spPr>
          <a:xfrm>
            <a:off x="8467806" y="2423434"/>
            <a:ext cx="2262255" cy="310844"/>
          </a:xfrm>
          <a:prstGeom prst="rect">
            <a:avLst/>
          </a:prstGeom>
          <a:noFill/>
          <a:ln/>
        </p:spPr>
        <p:txBody>
          <a:bodyPr wrap="square" lIns="0" tIns="0" rIns="0" bIns="0" rtlCol="0" anchor="ctr"/>
          <a:lstStyle/>
          <a:p>
            <a:pPr algn="ctr">
              <a:lnSpc>
                <a:spcPct val="100000"/>
              </a:lnSpc>
            </a:pPr>
            <a:r>
              <a:rPr lang="en-US" sz="2040" b="1" dirty="0">
                <a:solidFill>
                  <a:srgbClr val="F5E6C8"/>
                </a:solidFill>
                <a:latin typeface="Unna" pitchFamily="34" charset="0"/>
                <a:ea typeface="Unna" pitchFamily="34" charset="-122"/>
                <a:cs typeface="Unna" pitchFamily="34" charset="-120"/>
              </a:rPr>
              <a:t>The Night of Reward</a:t>
            </a:r>
            <a:endParaRPr lang="en-US" sz="1600" dirty="0"/>
          </a:p>
        </p:txBody>
      </p:sp>
      <p:sp>
        <p:nvSpPr>
          <p:cNvPr id="33" name="Text 30"/>
          <p:cNvSpPr/>
          <p:nvPr/>
        </p:nvSpPr>
        <p:spPr>
          <a:xfrm>
            <a:off x="7528438" y="2872431"/>
            <a:ext cx="4135955" cy="759841"/>
          </a:xfrm>
          <a:prstGeom prst="rect">
            <a:avLst/>
          </a:prstGeom>
          <a:noFill/>
          <a:ln/>
        </p:spPr>
        <p:txBody>
          <a:bodyPr wrap="square" lIns="0" tIns="0" rIns="0" bIns="0" rtlCol="0" anchor="ctr"/>
          <a:lstStyle/>
          <a:p>
            <a:pPr algn="ctr">
              <a:lnSpc>
                <a:spcPct val="140000"/>
              </a:lnSpc>
            </a:pPr>
            <a:r>
              <a:rPr lang="en-US" sz="1224" dirty="0">
                <a:solidFill>
                  <a:srgbClr val="F5E6C8">
                    <a:alpha val="80000"/>
                  </a:srgbClr>
                </a:solidFill>
                <a:latin typeface="Quattrocento Sans" pitchFamily="34" charset="0"/>
                <a:ea typeface="Quattrocento Sans" pitchFamily="34" charset="-122"/>
                <a:cs typeface="Quattrocento Sans" pitchFamily="34" charset="-120"/>
              </a:rPr>
              <a:t>The Prophet (PBUH) said: </a:t>
            </a:r>
            <a:pPr algn="ctr">
              <a:lnSpc>
                <a:spcPct val="140000"/>
              </a:lnSpc>
            </a:pPr>
            <a:r>
              <a:rPr lang="en-US" sz="1224" dirty="0">
                <a:solidFill>
                  <a:srgbClr val="D4AF37"/>
                </a:solidFill>
                <a:latin typeface="Quattrocento Sans" pitchFamily="34" charset="0"/>
                <a:ea typeface="Quattrocento Sans" pitchFamily="34" charset="-122"/>
                <a:cs typeface="Quattrocento Sans" pitchFamily="34" charset="-120"/>
              </a:rPr>
              <a:t>"Whoever stands in prayer on Laylatul Qadr with faith and seeking reward, his previous sins will be forgiven."</a:t>
            </a:r>
            <a:endParaRPr lang="en-US" sz="1600" dirty="0"/>
          </a:p>
        </p:txBody>
      </p:sp>
      <p:sp>
        <p:nvSpPr>
          <p:cNvPr id="34" name="Shape 31"/>
          <p:cNvSpPr/>
          <p:nvPr/>
        </p:nvSpPr>
        <p:spPr>
          <a:xfrm>
            <a:off x="7567294" y="3837343"/>
            <a:ext cx="4058244" cy="8635"/>
          </a:xfrm>
          <a:custGeom>
            <a:avLst/>
            <a:gdLst/>
            <a:ahLst/>
            <a:cxnLst/>
            <a:rect l="l" t="t" r="r" b="b"/>
            <a:pathLst>
              <a:path w="4058244" h="8635">
                <a:moveTo>
                  <a:pt x="0" y="0"/>
                </a:moveTo>
                <a:lnTo>
                  <a:pt x="4058244" y="0"/>
                </a:lnTo>
                <a:lnTo>
                  <a:pt x="4058244" y="8635"/>
                </a:lnTo>
                <a:lnTo>
                  <a:pt x="0" y="8635"/>
                </a:lnTo>
                <a:lnTo>
                  <a:pt x="0" y="0"/>
                </a:lnTo>
                <a:close/>
              </a:path>
            </a:pathLst>
          </a:custGeom>
          <a:solidFill>
            <a:srgbClr val="D4AF37">
              <a:alpha val="30196"/>
            </a:srgbClr>
          </a:solidFill>
          <a:ln/>
        </p:spPr>
      </p:sp>
      <p:sp>
        <p:nvSpPr>
          <p:cNvPr id="35" name="Text 32"/>
          <p:cNvSpPr/>
          <p:nvPr/>
        </p:nvSpPr>
        <p:spPr>
          <a:xfrm>
            <a:off x="8245107" y="3984131"/>
            <a:ext cx="2702618" cy="207229"/>
          </a:xfrm>
          <a:prstGeom prst="rect">
            <a:avLst/>
          </a:prstGeom>
          <a:noFill/>
          <a:ln/>
        </p:spPr>
        <p:txBody>
          <a:bodyPr wrap="square" lIns="0" tIns="0" rIns="0" bIns="0" rtlCol="0" anchor="ctr"/>
          <a:lstStyle/>
          <a:p>
            <a:pPr algn="ctr">
              <a:lnSpc>
                <a:spcPct val="130000"/>
              </a:lnSpc>
            </a:pPr>
            <a:r>
              <a:rPr lang="en-US" sz="1088" dirty="0">
                <a:solidFill>
                  <a:srgbClr val="F5E6C8">
                    <a:alpha val="70000"/>
                  </a:srgbClr>
                </a:solidFill>
                <a:latin typeface="Quattrocento Sans" pitchFamily="34" charset="0"/>
                <a:ea typeface="Quattrocento Sans" pitchFamily="34" charset="-122"/>
                <a:cs typeface="Quattrocento Sans" pitchFamily="34" charset="-120"/>
              </a:rPr>
              <a:t>Eid is the culmination of this blessed journey</a:t>
            </a:r>
            <a:endParaRPr lang="en-US" sz="1600" dirty="0"/>
          </a:p>
        </p:txBody>
      </p:sp>
      <p:sp>
        <p:nvSpPr>
          <p:cNvPr id="36" name="Shape 33"/>
          <p:cNvSpPr/>
          <p:nvPr/>
        </p:nvSpPr>
        <p:spPr>
          <a:xfrm>
            <a:off x="7362942" y="4585673"/>
            <a:ext cx="4472703" cy="2124102"/>
          </a:xfrm>
          <a:custGeom>
            <a:avLst/>
            <a:gdLst/>
            <a:ahLst/>
            <a:cxnLst/>
            <a:rect l="l" t="t" r="r" b="b"/>
            <a:pathLst>
              <a:path w="4472703" h="2124102">
                <a:moveTo>
                  <a:pt x="103614" y="0"/>
                </a:moveTo>
                <a:lnTo>
                  <a:pt x="4369089" y="0"/>
                </a:lnTo>
                <a:cubicBezTo>
                  <a:pt x="4426313" y="0"/>
                  <a:pt x="4472703" y="46389"/>
                  <a:pt x="4472703" y="103614"/>
                </a:cubicBezTo>
                <a:lnTo>
                  <a:pt x="4472703" y="2020488"/>
                </a:lnTo>
                <a:cubicBezTo>
                  <a:pt x="4472703" y="2077713"/>
                  <a:pt x="4426313" y="2124102"/>
                  <a:pt x="4369089" y="2124102"/>
                </a:cubicBezTo>
                <a:lnTo>
                  <a:pt x="103614" y="2124102"/>
                </a:lnTo>
                <a:cubicBezTo>
                  <a:pt x="46389" y="2124102"/>
                  <a:pt x="0" y="2077713"/>
                  <a:pt x="0" y="2020488"/>
                </a:cubicBezTo>
                <a:lnTo>
                  <a:pt x="0" y="103614"/>
                </a:lnTo>
                <a:cubicBezTo>
                  <a:pt x="0" y="46428"/>
                  <a:pt x="46428" y="0"/>
                  <a:pt x="103614" y="0"/>
                </a:cubicBezTo>
                <a:close/>
              </a:path>
            </a:pathLst>
          </a:custGeom>
          <a:gradFill rotWithShape="1" flip="none">
            <a:gsLst>
              <a:gs pos="0">
                <a:srgbClr val="D4AF37">
                  <a:alpha val="30000"/>
                </a:srgbClr>
              </a:gs>
              <a:gs pos="100000">
                <a:srgbClr val="1A5E4A">
                  <a:alpha val="40000"/>
                </a:srgbClr>
              </a:gs>
            </a:gsLst>
            <a:lin ang="2700000" scaled="1"/>
          </a:gradFill>
          <a:ln w="25400">
            <a:solidFill>
              <a:srgbClr val="D4AF37">
                <a:alpha val="40000"/>
              </a:srgbClr>
            </a:solidFill>
            <a:prstDash val="solid"/>
          </a:ln>
        </p:spPr>
      </p:sp>
      <p:sp>
        <p:nvSpPr>
          <p:cNvPr id="37" name="Shape 34"/>
          <p:cNvSpPr/>
          <p:nvPr/>
        </p:nvSpPr>
        <p:spPr>
          <a:xfrm>
            <a:off x="9391255" y="4801537"/>
            <a:ext cx="414459" cy="414459"/>
          </a:xfrm>
          <a:custGeom>
            <a:avLst/>
            <a:gdLst/>
            <a:ahLst/>
            <a:cxnLst/>
            <a:rect l="l" t="t" r="r" b="b"/>
            <a:pathLst>
              <a:path w="414459" h="414459">
                <a:moveTo>
                  <a:pt x="51726" y="11657"/>
                </a:moveTo>
                <a:cubicBezTo>
                  <a:pt x="51079" y="5019"/>
                  <a:pt x="45493" y="0"/>
                  <a:pt x="38856" y="0"/>
                </a:cubicBezTo>
                <a:cubicBezTo>
                  <a:pt x="32218" y="0"/>
                  <a:pt x="26632" y="5019"/>
                  <a:pt x="25904" y="11576"/>
                </a:cubicBezTo>
                <a:lnTo>
                  <a:pt x="14490" y="121181"/>
                </a:lnTo>
                <a:cubicBezTo>
                  <a:pt x="13438" y="126038"/>
                  <a:pt x="12952" y="130975"/>
                  <a:pt x="12952" y="135913"/>
                </a:cubicBezTo>
                <a:cubicBezTo>
                  <a:pt x="12952" y="173069"/>
                  <a:pt x="41365" y="203587"/>
                  <a:pt x="77711" y="206906"/>
                </a:cubicBezTo>
                <a:lnTo>
                  <a:pt x="77711" y="388555"/>
                </a:lnTo>
                <a:cubicBezTo>
                  <a:pt x="77711" y="402883"/>
                  <a:pt x="89287" y="414459"/>
                  <a:pt x="103615" y="414459"/>
                </a:cubicBezTo>
                <a:cubicBezTo>
                  <a:pt x="117943" y="414459"/>
                  <a:pt x="129518" y="402883"/>
                  <a:pt x="129518" y="388555"/>
                </a:cubicBezTo>
                <a:lnTo>
                  <a:pt x="129518" y="206906"/>
                </a:lnTo>
                <a:cubicBezTo>
                  <a:pt x="165865" y="203587"/>
                  <a:pt x="194278" y="173069"/>
                  <a:pt x="194278" y="135913"/>
                </a:cubicBezTo>
                <a:cubicBezTo>
                  <a:pt x="194278" y="130975"/>
                  <a:pt x="193792" y="126038"/>
                  <a:pt x="192740" y="121181"/>
                </a:cubicBezTo>
                <a:lnTo>
                  <a:pt x="181245" y="11576"/>
                </a:lnTo>
                <a:cubicBezTo>
                  <a:pt x="180597" y="5019"/>
                  <a:pt x="175012" y="0"/>
                  <a:pt x="168374" y="0"/>
                </a:cubicBezTo>
                <a:cubicBezTo>
                  <a:pt x="161736" y="0"/>
                  <a:pt x="156151" y="5019"/>
                  <a:pt x="155503" y="11657"/>
                </a:cubicBezTo>
                <a:lnTo>
                  <a:pt x="144494" y="121343"/>
                </a:lnTo>
                <a:cubicBezTo>
                  <a:pt x="144008" y="125957"/>
                  <a:pt x="140123" y="129518"/>
                  <a:pt x="135509" y="129518"/>
                </a:cubicBezTo>
                <a:cubicBezTo>
                  <a:pt x="130814" y="129518"/>
                  <a:pt x="126928" y="125957"/>
                  <a:pt x="126442" y="121262"/>
                </a:cubicBezTo>
                <a:lnTo>
                  <a:pt x="116486" y="11819"/>
                </a:lnTo>
                <a:cubicBezTo>
                  <a:pt x="115919" y="5100"/>
                  <a:pt x="110333" y="0"/>
                  <a:pt x="103615" y="0"/>
                </a:cubicBezTo>
                <a:cubicBezTo>
                  <a:pt x="96896" y="0"/>
                  <a:pt x="91310" y="5100"/>
                  <a:pt x="90744" y="11819"/>
                </a:cubicBezTo>
                <a:lnTo>
                  <a:pt x="80787" y="121262"/>
                </a:lnTo>
                <a:cubicBezTo>
                  <a:pt x="80382" y="125957"/>
                  <a:pt x="76416" y="129518"/>
                  <a:pt x="71721" y="129518"/>
                </a:cubicBezTo>
                <a:cubicBezTo>
                  <a:pt x="67026" y="129518"/>
                  <a:pt x="63140" y="125957"/>
                  <a:pt x="62735" y="121343"/>
                </a:cubicBezTo>
                <a:lnTo>
                  <a:pt x="51726" y="11657"/>
                </a:lnTo>
                <a:close/>
                <a:moveTo>
                  <a:pt x="362652" y="0"/>
                </a:moveTo>
                <a:cubicBezTo>
                  <a:pt x="349700" y="0"/>
                  <a:pt x="259037" y="25904"/>
                  <a:pt x="259037" y="142470"/>
                </a:cubicBezTo>
                <a:lnTo>
                  <a:pt x="259037" y="233133"/>
                </a:lnTo>
                <a:cubicBezTo>
                  <a:pt x="259037" y="261708"/>
                  <a:pt x="282269" y="284941"/>
                  <a:pt x="310844" y="284941"/>
                </a:cubicBezTo>
                <a:lnTo>
                  <a:pt x="336748" y="284941"/>
                </a:lnTo>
                <a:lnTo>
                  <a:pt x="336748" y="388555"/>
                </a:lnTo>
                <a:cubicBezTo>
                  <a:pt x="336748" y="402883"/>
                  <a:pt x="348324" y="414459"/>
                  <a:pt x="362652" y="414459"/>
                </a:cubicBezTo>
                <a:cubicBezTo>
                  <a:pt x="376980" y="414459"/>
                  <a:pt x="388555" y="402883"/>
                  <a:pt x="388555" y="388555"/>
                </a:cubicBezTo>
                <a:lnTo>
                  <a:pt x="388555" y="25904"/>
                </a:lnTo>
                <a:cubicBezTo>
                  <a:pt x="388555" y="11576"/>
                  <a:pt x="376980" y="0"/>
                  <a:pt x="362652" y="0"/>
                </a:cubicBezTo>
                <a:close/>
              </a:path>
            </a:pathLst>
          </a:custGeom>
          <a:solidFill>
            <a:srgbClr val="D4AF37"/>
          </a:solidFill>
          <a:ln/>
        </p:spPr>
      </p:sp>
      <p:sp>
        <p:nvSpPr>
          <p:cNvPr id="38" name="Text 35"/>
          <p:cNvSpPr/>
          <p:nvPr/>
        </p:nvSpPr>
        <p:spPr>
          <a:xfrm>
            <a:off x="8823172" y="5354149"/>
            <a:ext cx="1554221" cy="276306"/>
          </a:xfrm>
          <a:prstGeom prst="rect">
            <a:avLst/>
          </a:prstGeom>
          <a:noFill/>
          <a:ln/>
        </p:spPr>
        <p:txBody>
          <a:bodyPr wrap="square" lIns="0" tIns="0" rIns="0" bIns="0" rtlCol="0" anchor="ctr"/>
          <a:lstStyle/>
          <a:p>
            <a:pPr algn="ctr">
              <a:lnSpc>
                <a:spcPct val="110000"/>
              </a:lnSpc>
            </a:pPr>
            <a:r>
              <a:rPr lang="en-US" sz="1632" b="1" dirty="0">
                <a:solidFill>
                  <a:srgbClr val="F5E6C8"/>
                </a:solidFill>
                <a:latin typeface="Unna" pitchFamily="34" charset="0"/>
                <a:ea typeface="Unna" pitchFamily="34" charset="-122"/>
                <a:cs typeface="Unna" pitchFamily="34" charset="-120"/>
              </a:rPr>
              <a:t>Traditional Foods</a:t>
            </a:r>
            <a:endParaRPr lang="en-US" sz="1600" dirty="0"/>
          </a:p>
        </p:txBody>
      </p:sp>
      <p:sp>
        <p:nvSpPr>
          <p:cNvPr id="39" name="Text 36"/>
          <p:cNvSpPr/>
          <p:nvPr/>
        </p:nvSpPr>
        <p:spPr>
          <a:xfrm>
            <a:off x="7539951" y="5734069"/>
            <a:ext cx="4118686" cy="759841"/>
          </a:xfrm>
          <a:prstGeom prst="rect">
            <a:avLst/>
          </a:prstGeom>
          <a:noFill/>
          <a:ln/>
        </p:spPr>
        <p:txBody>
          <a:bodyPr wrap="square" lIns="0" tIns="0" rIns="0" bIns="0" rtlCol="0" anchor="ctr"/>
          <a:lstStyle/>
          <a:p>
            <a:pPr algn="ctr">
              <a:lnSpc>
                <a:spcPct val="140000"/>
              </a:lnSpc>
            </a:pPr>
            <a:r>
              <a:rPr lang="en-US" sz="1224" dirty="0">
                <a:solidFill>
                  <a:srgbClr val="F5E6C8">
                    <a:alpha val="80000"/>
                  </a:srgbClr>
                </a:solidFill>
                <a:latin typeface="Quattrocento Sans" pitchFamily="34" charset="0"/>
                <a:ea typeface="Quattrocento Sans" pitchFamily="34" charset="-122"/>
                <a:cs typeface="Quattrocento Sans" pitchFamily="34" charset="-120"/>
              </a:rPr>
              <a:t>Families gather to share special dishes, sweets, and dates, symbolizing the sweetness of faith and the joy of completion.</a:t>
            </a:r>
            <a:endParaRPr lang="en-US" sz="1600" dirty="0"/>
          </a:p>
        </p:txBody>
      </p:sp>
      <p:pic>
        <p:nvPicPr>
          <p:cNvPr id="40" name="Image 1" descr="https://kimi-img.moonshot.cn/pub/slides/26-03-10-21:24:23-d6o1n1qvqs89kkdi5dq0.png">    </p:cNvPr>
          <p:cNvPicPr>
            <a:picLocks noChangeAspect="1"/>
          </p:cNvPicPr>
          <p:nvPr/>
        </p:nvPicPr>
        <p:blipFill>
          <a:blip r:embed="rId2"/>
          <a:stretch>
            <a:fillRect/>
          </a:stretch>
        </p:blipFill>
        <p:spPr>
          <a:xfrm>
            <a:off x="8962178" y="1381530"/>
            <a:ext cx="1268475" cy="1061709"/>
          </a:xfrm>
          <a:prstGeom prst="rect">
            <a:avLst/>
          </a:prstGeom>
        </p:spPr>
      </p:pic>
    </p:spTree>
  </p:cSld>
  <p:clrMapOvr>
    <a:masterClrMapping/>
  </p:clrMapOvr>
  <p:transition>
    <p:fade/>
    <p:spd val="med"/>
  </p:transition>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A3A2A"/>
        </a:solidFill>
      </p:bgPr>
    </p:bg>
    <p:spTree>
      <p:nvGrpSpPr>
        <p:cNvPr id="1" name=""/>
        <p:cNvGrpSpPr/>
        <p:nvPr/>
      </p:nvGrpSpPr>
      <p:grpSpPr>
        <a:xfrm>
          <a:off x="0" y="0"/>
          <a:ext cx="0" cy="0"/>
          <a:chOff x="0" y="0"/>
          <a:chExt cx="0" cy="0"/>
        </a:xfrm>
      </p:grpSpPr>
      <p:sp>
        <p:nvSpPr>
          <p:cNvPr id="2" name="Shape 0"/>
          <p:cNvSpPr/>
          <p:nvPr/>
        </p:nvSpPr>
        <p:spPr>
          <a:xfrm>
            <a:off x="332887" y="332887"/>
            <a:ext cx="66577" cy="399465"/>
          </a:xfrm>
          <a:custGeom>
            <a:avLst/>
            <a:gdLst/>
            <a:ahLst/>
            <a:cxnLst/>
            <a:rect l="l" t="t" r="r" b="b"/>
            <a:pathLst>
              <a:path w="66577" h="399465">
                <a:moveTo>
                  <a:pt x="0" y="0"/>
                </a:moveTo>
                <a:lnTo>
                  <a:pt x="66577" y="0"/>
                </a:lnTo>
                <a:lnTo>
                  <a:pt x="66577" y="399465"/>
                </a:lnTo>
                <a:lnTo>
                  <a:pt x="0" y="399465"/>
                </a:lnTo>
                <a:lnTo>
                  <a:pt x="0" y="0"/>
                </a:lnTo>
                <a:close/>
              </a:path>
            </a:pathLst>
          </a:custGeom>
          <a:solidFill>
            <a:srgbClr val="D4AF37"/>
          </a:solidFill>
          <a:ln/>
        </p:spPr>
      </p:sp>
      <p:sp>
        <p:nvSpPr>
          <p:cNvPr id="3" name="Text 1"/>
          <p:cNvSpPr/>
          <p:nvPr/>
        </p:nvSpPr>
        <p:spPr>
          <a:xfrm>
            <a:off x="532620" y="332887"/>
            <a:ext cx="2038935" cy="399465"/>
          </a:xfrm>
          <a:prstGeom prst="rect">
            <a:avLst/>
          </a:prstGeom>
          <a:noFill/>
          <a:ln/>
        </p:spPr>
        <p:txBody>
          <a:bodyPr wrap="square" lIns="0" tIns="0" rIns="0" bIns="0" rtlCol="0" anchor="ctr"/>
          <a:lstStyle/>
          <a:p>
            <a:pPr>
              <a:lnSpc>
                <a:spcPct val="80000"/>
              </a:lnSpc>
            </a:pPr>
            <a:r>
              <a:rPr lang="en-US" sz="3145" b="1" dirty="0">
                <a:solidFill>
                  <a:srgbClr val="F5E6C8"/>
                </a:solidFill>
                <a:latin typeface="Oranienbaum" pitchFamily="34" charset="0"/>
                <a:ea typeface="Oranienbaum" pitchFamily="34" charset="-122"/>
                <a:cs typeface="Oranienbaum" pitchFamily="34" charset="-120"/>
              </a:rPr>
              <a:t>Eid al-Adha</a:t>
            </a:r>
            <a:endParaRPr lang="en-US" sz="1600" dirty="0"/>
          </a:p>
        </p:txBody>
      </p:sp>
      <p:sp>
        <p:nvSpPr>
          <p:cNvPr id="4" name="Text 2"/>
          <p:cNvSpPr/>
          <p:nvPr/>
        </p:nvSpPr>
        <p:spPr>
          <a:xfrm>
            <a:off x="532620" y="832218"/>
            <a:ext cx="11451326" cy="299599"/>
          </a:xfrm>
          <a:prstGeom prst="rect">
            <a:avLst/>
          </a:prstGeom>
          <a:noFill/>
          <a:ln/>
        </p:spPr>
        <p:txBody>
          <a:bodyPr wrap="square" lIns="0" tIns="0" rIns="0" bIns="0" rtlCol="0" anchor="ctr"/>
          <a:lstStyle/>
          <a:p>
            <a:pPr>
              <a:lnSpc>
                <a:spcPct val="100000"/>
              </a:lnSpc>
            </a:pPr>
            <a:r>
              <a:rPr lang="en-US" sz="1966" dirty="0">
                <a:solidFill>
                  <a:srgbClr val="D4AF37"/>
                </a:solidFill>
                <a:latin typeface="Unna" pitchFamily="34" charset="0"/>
                <a:ea typeface="Unna" pitchFamily="34" charset="-122"/>
                <a:cs typeface="Unna" pitchFamily="34" charset="-120"/>
              </a:rPr>
              <a:t>The Feast of Sacrifice</a:t>
            </a:r>
            <a:endParaRPr lang="en-US" sz="1600" dirty="0"/>
          </a:p>
        </p:txBody>
      </p:sp>
      <p:sp>
        <p:nvSpPr>
          <p:cNvPr id="5" name="Shape 3"/>
          <p:cNvSpPr/>
          <p:nvPr/>
        </p:nvSpPr>
        <p:spPr>
          <a:xfrm>
            <a:off x="349532" y="1331549"/>
            <a:ext cx="5609152" cy="1190072"/>
          </a:xfrm>
          <a:custGeom>
            <a:avLst/>
            <a:gdLst/>
            <a:ahLst/>
            <a:cxnLst/>
            <a:rect l="l" t="t" r="r" b="b"/>
            <a:pathLst>
              <a:path w="5609152" h="1190072">
                <a:moveTo>
                  <a:pt x="0" y="0"/>
                </a:moveTo>
                <a:lnTo>
                  <a:pt x="5542580" y="0"/>
                </a:lnTo>
                <a:cubicBezTo>
                  <a:pt x="5579347" y="0"/>
                  <a:pt x="5609152" y="29806"/>
                  <a:pt x="5609152" y="66573"/>
                </a:cubicBezTo>
                <a:lnTo>
                  <a:pt x="5609152" y="1123500"/>
                </a:lnTo>
                <a:cubicBezTo>
                  <a:pt x="5609152" y="1160267"/>
                  <a:pt x="5579347" y="1190072"/>
                  <a:pt x="5542580" y="1190072"/>
                </a:cubicBezTo>
                <a:lnTo>
                  <a:pt x="0" y="1190072"/>
                </a:lnTo>
                <a:lnTo>
                  <a:pt x="0" y="0"/>
                </a:lnTo>
                <a:close/>
              </a:path>
            </a:pathLst>
          </a:custGeom>
          <a:solidFill>
            <a:srgbClr val="1A5E4A">
              <a:alpha val="40000"/>
            </a:srgbClr>
          </a:solidFill>
          <a:ln/>
        </p:spPr>
      </p:sp>
      <p:sp>
        <p:nvSpPr>
          <p:cNvPr id="6" name="Shape 4"/>
          <p:cNvSpPr/>
          <p:nvPr/>
        </p:nvSpPr>
        <p:spPr>
          <a:xfrm>
            <a:off x="349532" y="1331549"/>
            <a:ext cx="33289" cy="1190072"/>
          </a:xfrm>
          <a:custGeom>
            <a:avLst/>
            <a:gdLst/>
            <a:ahLst/>
            <a:cxnLst/>
            <a:rect l="l" t="t" r="r" b="b"/>
            <a:pathLst>
              <a:path w="33289" h="1190072">
                <a:moveTo>
                  <a:pt x="0" y="0"/>
                </a:moveTo>
                <a:lnTo>
                  <a:pt x="33289" y="0"/>
                </a:lnTo>
                <a:lnTo>
                  <a:pt x="33289" y="1190072"/>
                </a:lnTo>
                <a:lnTo>
                  <a:pt x="0" y="1190072"/>
                </a:lnTo>
                <a:lnTo>
                  <a:pt x="0" y="0"/>
                </a:lnTo>
                <a:close/>
              </a:path>
            </a:pathLst>
          </a:custGeom>
          <a:solidFill>
            <a:srgbClr val="D4AF37"/>
          </a:solidFill>
          <a:ln/>
        </p:spPr>
      </p:sp>
      <p:sp>
        <p:nvSpPr>
          <p:cNvPr id="7" name="Shape 5"/>
          <p:cNvSpPr/>
          <p:nvPr/>
        </p:nvSpPr>
        <p:spPr>
          <a:xfrm>
            <a:off x="570070" y="1531282"/>
            <a:ext cx="174766" cy="199732"/>
          </a:xfrm>
          <a:custGeom>
            <a:avLst/>
            <a:gdLst/>
            <a:ahLst/>
            <a:cxnLst/>
            <a:rect l="l" t="t" r="r" b="b"/>
            <a:pathLst>
              <a:path w="174766" h="199732">
                <a:moveTo>
                  <a:pt x="49933" y="0"/>
                </a:moveTo>
                <a:cubicBezTo>
                  <a:pt x="56838" y="0"/>
                  <a:pt x="62416" y="5578"/>
                  <a:pt x="62416" y="12483"/>
                </a:cubicBezTo>
                <a:lnTo>
                  <a:pt x="62416" y="24967"/>
                </a:lnTo>
                <a:lnTo>
                  <a:pt x="112349" y="24967"/>
                </a:lnTo>
                <a:lnTo>
                  <a:pt x="112349" y="12483"/>
                </a:lnTo>
                <a:cubicBezTo>
                  <a:pt x="112349" y="5578"/>
                  <a:pt x="117928" y="0"/>
                  <a:pt x="124833" y="0"/>
                </a:cubicBezTo>
                <a:cubicBezTo>
                  <a:pt x="131738" y="0"/>
                  <a:pt x="137316" y="5578"/>
                  <a:pt x="137316" y="12483"/>
                </a:cubicBezTo>
                <a:lnTo>
                  <a:pt x="137316" y="24967"/>
                </a:lnTo>
                <a:lnTo>
                  <a:pt x="149799" y="24967"/>
                </a:lnTo>
                <a:cubicBezTo>
                  <a:pt x="163570" y="24967"/>
                  <a:pt x="174766" y="36162"/>
                  <a:pt x="174766" y="49933"/>
                </a:cubicBezTo>
                <a:lnTo>
                  <a:pt x="174766" y="162283"/>
                </a:lnTo>
                <a:cubicBezTo>
                  <a:pt x="174766" y="176053"/>
                  <a:pt x="163570" y="187249"/>
                  <a:pt x="149799" y="187249"/>
                </a:cubicBezTo>
                <a:lnTo>
                  <a:pt x="24967" y="187249"/>
                </a:lnTo>
                <a:cubicBezTo>
                  <a:pt x="11196" y="187249"/>
                  <a:pt x="0" y="176053"/>
                  <a:pt x="0" y="162283"/>
                </a:cubicBezTo>
                <a:lnTo>
                  <a:pt x="0" y="49933"/>
                </a:lnTo>
                <a:cubicBezTo>
                  <a:pt x="0" y="36162"/>
                  <a:pt x="11196" y="24967"/>
                  <a:pt x="24967" y="24967"/>
                </a:cubicBezTo>
                <a:lnTo>
                  <a:pt x="37450" y="24967"/>
                </a:lnTo>
                <a:lnTo>
                  <a:pt x="37450" y="12483"/>
                </a:lnTo>
                <a:cubicBezTo>
                  <a:pt x="37450" y="5578"/>
                  <a:pt x="43028" y="0"/>
                  <a:pt x="49933" y="0"/>
                </a:cubicBezTo>
                <a:close/>
                <a:moveTo>
                  <a:pt x="24967" y="93625"/>
                </a:moveTo>
                <a:lnTo>
                  <a:pt x="24967" y="106108"/>
                </a:lnTo>
                <a:cubicBezTo>
                  <a:pt x="24967" y="109541"/>
                  <a:pt x="27775" y="112349"/>
                  <a:pt x="31208" y="112349"/>
                </a:cubicBezTo>
                <a:lnTo>
                  <a:pt x="43691" y="112349"/>
                </a:lnTo>
                <a:cubicBezTo>
                  <a:pt x="47124" y="112349"/>
                  <a:pt x="49933" y="109541"/>
                  <a:pt x="49933" y="106108"/>
                </a:cubicBezTo>
                <a:lnTo>
                  <a:pt x="49933" y="93625"/>
                </a:lnTo>
                <a:cubicBezTo>
                  <a:pt x="49933" y="90192"/>
                  <a:pt x="47124" y="87383"/>
                  <a:pt x="43691" y="87383"/>
                </a:cubicBezTo>
                <a:lnTo>
                  <a:pt x="31208" y="87383"/>
                </a:lnTo>
                <a:cubicBezTo>
                  <a:pt x="27775" y="87383"/>
                  <a:pt x="24967" y="90192"/>
                  <a:pt x="24967" y="93625"/>
                </a:cubicBezTo>
                <a:close/>
                <a:moveTo>
                  <a:pt x="74900" y="93625"/>
                </a:moveTo>
                <a:lnTo>
                  <a:pt x="74900" y="106108"/>
                </a:lnTo>
                <a:cubicBezTo>
                  <a:pt x="74900" y="109541"/>
                  <a:pt x="77708" y="112349"/>
                  <a:pt x="81141" y="112349"/>
                </a:cubicBezTo>
                <a:lnTo>
                  <a:pt x="93625" y="112349"/>
                </a:lnTo>
                <a:cubicBezTo>
                  <a:pt x="97057" y="112349"/>
                  <a:pt x="99866" y="109541"/>
                  <a:pt x="99866" y="106108"/>
                </a:cubicBezTo>
                <a:lnTo>
                  <a:pt x="99866" y="93625"/>
                </a:lnTo>
                <a:cubicBezTo>
                  <a:pt x="99866" y="90192"/>
                  <a:pt x="97057" y="87383"/>
                  <a:pt x="93625" y="87383"/>
                </a:cubicBezTo>
                <a:lnTo>
                  <a:pt x="81141" y="87383"/>
                </a:lnTo>
                <a:cubicBezTo>
                  <a:pt x="77708" y="87383"/>
                  <a:pt x="74900" y="90192"/>
                  <a:pt x="74900" y="93625"/>
                </a:cubicBezTo>
                <a:close/>
                <a:moveTo>
                  <a:pt x="131074" y="87383"/>
                </a:moveTo>
                <a:cubicBezTo>
                  <a:pt x="127642" y="87383"/>
                  <a:pt x="124833" y="90192"/>
                  <a:pt x="124833" y="93625"/>
                </a:cubicBezTo>
                <a:lnTo>
                  <a:pt x="124833" y="106108"/>
                </a:lnTo>
                <a:cubicBezTo>
                  <a:pt x="124833" y="109541"/>
                  <a:pt x="127642" y="112349"/>
                  <a:pt x="131074" y="112349"/>
                </a:cubicBezTo>
                <a:lnTo>
                  <a:pt x="143558" y="112349"/>
                </a:lnTo>
                <a:cubicBezTo>
                  <a:pt x="146991" y="112349"/>
                  <a:pt x="149799" y="109541"/>
                  <a:pt x="149799" y="106108"/>
                </a:cubicBezTo>
                <a:lnTo>
                  <a:pt x="149799" y="93625"/>
                </a:lnTo>
                <a:cubicBezTo>
                  <a:pt x="149799" y="90192"/>
                  <a:pt x="146991" y="87383"/>
                  <a:pt x="143558" y="87383"/>
                </a:cubicBezTo>
                <a:lnTo>
                  <a:pt x="131074" y="87383"/>
                </a:lnTo>
                <a:close/>
                <a:moveTo>
                  <a:pt x="24967" y="143558"/>
                </a:moveTo>
                <a:lnTo>
                  <a:pt x="24967" y="156041"/>
                </a:lnTo>
                <a:cubicBezTo>
                  <a:pt x="24967" y="159474"/>
                  <a:pt x="27775" y="162283"/>
                  <a:pt x="31208" y="162283"/>
                </a:cubicBezTo>
                <a:lnTo>
                  <a:pt x="43691" y="162283"/>
                </a:lnTo>
                <a:cubicBezTo>
                  <a:pt x="47124" y="162283"/>
                  <a:pt x="49933" y="159474"/>
                  <a:pt x="49933" y="156041"/>
                </a:cubicBezTo>
                <a:lnTo>
                  <a:pt x="49933" y="143558"/>
                </a:lnTo>
                <a:cubicBezTo>
                  <a:pt x="49933" y="140125"/>
                  <a:pt x="47124" y="137316"/>
                  <a:pt x="43691" y="137316"/>
                </a:cubicBezTo>
                <a:lnTo>
                  <a:pt x="31208" y="137316"/>
                </a:lnTo>
                <a:cubicBezTo>
                  <a:pt x="27775" y="137316"/>
                  <a:pt x="24967" y="140125"/>
                  <a:pt x="24967" y="143558"/>
                </a:cubicBezTo>
                <a:close/>
                <a:moveTo>
                  <a:pt x="81141" y="137316"/>
                </a:moveTo>
                <a:cubicBezTo>
                  <a:pt x="77708" y="137316"/>
                  <a:pt x="74900" y="140125"/>
                  <a:pt x="74900" y="143558"/>
                </a:cubicBezTo>
                <a:lnTo>
                  <a:pt x="74900" y="156041"/>
                </a:lnTo>
                <a:cubicBezTo>
                  <a:pt x="74900" y="159474"/>
                  <a:pt x="77708" y="162283"/>
                  <a:pt x="81141" y="162283"/>
                </a:cubicBezTo>
                <a:lnTo>
                  <a:pt x="93625" y="162283"/>
                </a:lnTo>
                <a:cubicBezTo>
                  <a:pt x="97057" y="162283"/>
                  <a:pt x="99866" y="159474"/>
                  <a:pt x="99866" y="156041"/>
                </a:cubicBezTo>
                <a:lnTo>
                  <a:pt x="99866" y="143558"/>
                </a:lnTo>
                <a:cubicBezTo>
                  <a:pt x="99866" y="140125"/>
                  <a:pt x="97057" y="137316"/>
                  <a:pt x="93625" y="137316"/>
                </a:cubicBezTo>
                <a:lnTo>
                  <a:pt x="81141" y="137316"/>
                </a:lnTo>
                <a:close/>
                <a:moveTo>
                  <a:pt x="124833" y="143558"/>
                </a:moveTo>
                <a:lnTo>
                  <a:pt x="124833" y="156041"/>
                </a:lnTo>
                <a:cubicBezTo>
                  <a:pt x="124833" y="159474"/>
                  <a:pt x="127642" y="162283"/>
                  <a:pt x="131074" y="162283"/>
                </a:cubicBezTo>
                <a:lnTo>
                  <a:pt x="143558" y="162283"/>
                </a:lnTo>
                <a:cubicBezTo>
                  <a:pt x="146991" y="162283"/>
                  <a:pt x="149799" y="159474"/>
                  <a:pt x="149799" y="156041"/>
                </a:cubicBezTo>
                <a:lnTo>
                  <a:pt x="149799" y="143558"/>
                </a:lnTo>
                <a:cubicBezTo>
                  <a:pt x="149799" y="140125"/>
                  <a:pt x="146991" y="137316"/>
                  <a:pt x="143558" y="137316"/>
                </a:cubicBezTo>
                <a:lnTo>
                  <a:pt x="131074" y="137316"/>
                </a:lnTo>
                <a:cubicBezTo>
                  <a:pt x="127642" y="137316"/>
                  <a:pt x="124833" y="140125"/>
                  <a:pt x="124833" y="143558"/>
                </a:cubicBezTo>
                <a:close/>
              </a:path>
            </a:pathLst>
          </a:custGeom>
          <a:solidFill>
            <a:srgbClr val="D4AF37"/>
          </a:solidFill>
          <a:ln/>
        </p:spPr>
      </p:sp>
      <p:sp>
        <p:nvSpPr>
          <p:cNvPr id="8" name="Text 6"/>
          <p:cNvSpPr/>
          <p:nvPr/>
        </p:nvSpPr>
        <p:spPr>
          <a:xfrm>
            <a:off x="882152" y="1497993"/>
            <a:ext cx="1506315" cy="266310"/>
          </a:xfrm>
          <a:prstGeom prst="rect">
            <a:avLst/>
          </a:prstGeom>
          <a:noFill/>
          <a:ln/>
        </p:spPr>
        <p:txBody>
          <a:bodyPr wrap="square" lIns="0" tIns="0" rIns="0" bIns="0" rtlCol="0" anchor="ctr"/>
          <a:lstStyle/>
          <a:p>
            <a:pPr>
              <a:lnSpc>
                <a:spcPct val="110000"/>
              </a:lnSpc>
            </a:pPr>
            <a:r>
              <a:rPr lang="en-US" sz="1573" b="1" dirty="0">
                <a:solidFill>
                  <a:srgbClr val="F5E6C8"/>
                </a:solidFill>
                <a:latin typeface="Unna" pitchFamily="34" charset="0"/>
                <a:ea typeface="Unna" pitchFamily="34" charset="-122"/>
                <a:cs typeface="Unna" pitchFamily="34" charset="-120"/>
              </a:rPr>
              <a:t>Timing &amp; Context</a:t>
            </a:r>
            <a:endParaRPr lang="en-US" sz="1600" dirty="0"/>
          </a:p>
        </p:txBody>
      </p:sp>
      <p:sp>
        <p:nvSpPr>
          <p:cNvPr id="9" name="Text 7"/>
          <p:cNvSpPr/>
          <p:nvPr/>
        </p:nvSpPr>
        <p:spPr>
          <a:xfrm>
            <a:off x="532620" y="1864169"/>
            <a:ext cx="5334520" cy="491009"/>
          </a:xfrm>
          <a:prstGeom prst="rect">
            <a:avLst/>
          </a:prstGeom>
          <a:noFill/>
          <a:ln/>
        </p:spPr>
        <p:txBody>
          <a:bodyPr wrap="square" lIns="0" tIns="0" rIns="0" bIns="0" rtlCol="0" anchor="ctr"/>
          <a:lstStyle/>
          <a:p>
            <a:pPr>
              <a:lnSpc>
                <a:spcPct val="140000"/>
              </a:lnSpc>
            </a:pPr>
            <a:r>
              <a:rPr lang="en-US" sz="1180" dirty="0">
                <a:solidFill>
                  <a:srgbClr val="F5E6C8">
                    <a:alpha val="90000"/>
                  </a:srgbClr>
                </a:solidFill>
                <a:latin typeface="Quattrocento Sans" pitchFamily="34" charset="0"/>
                <a:ea typeface="Quattrocento Sans" pitchFamily="34" charset="-122"/>
                <a:cs typeface="Quattrocento Sans" pitchFamily="34" charset="-120"/>
              </a:rPr>
              <a:t>Observed on the </a:t>
            </a:r>
            <a:pPr>
              <a:lnSpc>
                <a:spcPct val="140000"/>
              </a:lnSpc>
            </a:pPr>
            <a:r>
              <a:rPr lang="en-US" sz="1180" b="1" dirty="0">
                <a:solidFill>
                  <a:srgbClr val="D4AF37"/>
                </a:solidFill>
                <a:latin typeface="Quattrocento Sans" pitchFamily="34" charset="0"/>
                <a:ea typeface="Quattrocento Sans" pitchFamily="34" charset="-122"/>
                <a:cs typeface="Quattrocento Sans" pitchFamily="34" charset="-120"/>
              </a:rPr>
              <a:t>10th of Dhul-Hijjah</a:t>
            </a:r>
            <a:pPr>
              <a:lnSpc>
                <a:spcPct val="140000"/>
              </a:lnSpc>
            </a:pPr>
            <a:r>
              <a:rPr lang="en-US" sz="1180" dirty="0">
                <a:solidFill>
                  <a:srgbClr val="F5E6C8">
                    <a:alpha val="90000"/>
                  </a:srgbClr>
                </a:solidFill>
                <a:latin typeface="Quattrocento Sans" pitchFamily="34" charset="0"/>
                <a:ea typeface="Quattrocento Sans" pitchFamily="34" charset="-122"/>
                <a:cs typeface="Quattrocento Sans" pitchFamily="34" charset="-120"/>
              </a:rPr>
              <a:t>, marking the conclusion of the Hajj pilgrimage. It coincides with the Day of Arafah, the most blessed day of the year.</a:t>
            </a:r>
            <a:endParaRPr lang="en-US" sz="1600" dirty="0"/>
          </a:p>
        </p:txBody>
      </p:sp>
      <p:sp>
        <p:nvSpPr>
          <p:cNvPr id="10" name="Shape 8"/>
          <p:cNvSpPr/>
          <p:nvPr/>
        </p:nvSpPr>
        <p:spPr>
          <a:xfrm>
            <a:off x="341210" y="2692227"/>
            <a:ext cx="5609152" cy="4152770"/>
          </a:xfrm>
          <a:custGeom>
            <a:avLst/>
            <a:gdLst/>
            <a:ahLst/>
            <a:cxnLst/>
            <a:rect l="l" t="t" r="r" b="b"/>
            <a:pathLst>
              <a:path w="5609152" h="4152770">
                <a:moveTo>
                  <a:pt x="99874" y="0"/>
                </a:moveTo>
                <a:lnTo>
                  <a:pt x="5509278" y="0"/>
                </a:lnTo>
                <a:cubicBezTo>
                  <a:pt x="5564437" y="0"/>
                  <a:pt x="5609152" y="44715"/>
                  <a:pt x="5609152" y="99874"/>
                </a:cubicBezTo>
                <a:lnTo>
                  <a:pt x="5609152" y="4052896"/>
                </a:lnTo>
                <a:cubicBezTo>
                  <a:pt x="5609152" y="4108055"/>
                  <a:pt x="5564437" y="4152770"/>
                  <a:pt x="5509278" y="4152770"/>
                </a:cubicBezTo>
                <a:lnTo>
                  <a:pt x="99874" y="4152770"/>
                </a:lnTo>
                <a:cubicBezTo>
                  <a:pt x="44715" y="4152770"/>
                  <a:pt x="0" y="4108055"/>
                  <a:pt x="0" y="4052896"/>
                </a:cubicBezTo>
                <a:lnTo>
                  <a:pt x="0" y="99874"/>
                </a:lnTo>
                <a:cubicBezTo>
                  <a:pt x="0" y="44752"/>
                  <a:pt x="44752" y="0"/>
                  <a:pt x="99874" y="0"/>
                </a:cubicBezTo>
                <a:close/>
              </a:path>
            </a:pathLst>
          </a:custGeom>
          <a:gradFill rotWithShape="1" flip="none">
            <a:gsLst>
              <a:gs pos="0">
                <a:srgbClr val="D4AF37">
                  <a:alpha val="20000"/>
                </a:srgbClr>
              </a:gs>
              <a:gs pos="100000">
                <a:srgbClr val="1A5E4A">
                  <a:alpha val="30000"/>
                </a:srgbClr>
              </a:gs>
            </a:gsLst>
            <a:lin ang="2700000" scaled="1"/>
          </a:gradFill>
          <a:ln w="25400">
            <a:solidFill>
              <a:srgbClr val="D4AF37">
                <a:alpha val="50196"/>
              </a:srgbClr>
            </a:solidFill>
            <a:prstDash val="solid"/>
          </a:ln>
        </p:spPr>
      </p:sp>
      <p:sp>
        <p:nvSpPr>
          <p:cNvPr id="11" name="Shape 9"/>
          <p:cNvSpPr/>
          <p:nvPr/>
        </p:nvSpPr>
        <p:spPr>
          <a:xfrm>
            <a:off x="598157" y="2908603"/>
            <a:ext cx="218457" cy="249666"/>
          </a:xfrm>
          <a:custGeom>
            <a:avLst/>
            <a:gdLst/>
            <a:ahLst/>
            <a:cxnLst/>
            <a:rect l="l" t="t" r="r" b="b"/>
            <a:pathLst>
              <a:path w="218457" h="249666">
                <a:moveTo>
                  <a:pt x="31208" y="249666"/>
                </a:moveTo>
                <a:lnTo>
                  <a:pt x="171645" y="249666"/>
                </a:lnTo>
                <a:cubicBezTo>
                  <a:pt x="197489" y="249666"/>
                  <a:pt x="218457" y="228698"/>
                  <a:pt x="218457" y="202853"/>
                </a:cubicBezTo>
                <a:lnTo>
                  <a:pt x="218457" y="46812"/>
                </a:lnTo>
                <a:cubicBezTo>
                  <a:pt x="218457" y="20968"/>
                  <a:pt x="197489" y="0"/>
                  <a:pt x="171645" y="0"/>
                </a:cubicBezTo>
                <a:lnTo>
                  <a:pt x="23406" y="0"/>
                </a:lnTo>
                <a:cubicBezTo>
                  <a:pt x="10484" y="0"/>
                  <a:pt x="0" y="10484"/>
                  <a:pt x="0" y="23406"/>
                </a:cubicBezTo>
                <a:lnTo>
                  <a:pt x="0" y="163843"/>
                </a:lnTo>
                <a:cubicBezTo>
                  <a:pt x="0" y="174034"/>
                  <a:pt x="6534" y="182714"/>
                  <a:pt x="15604" y="185933"/>
                </a:cubicBezTo>
                <a:lnTo>
                  <a:pt x="15604" y="218457"/>
                </a:lnTo>
                <a:cubicBezTo>
                  <a:pt x="6973" y="218457"/>
                  <a:pt x="0" y="225430"/>
                  <a:pt x="0" y="234061"/>
                </a:cubicBezTo>
                <a:cubicBezTo>
                  <a:pt x="0" y="242692"/>
                  <a:pt x="6973" y="249666"/>
                  <a:pt x="15604" y="249666"/>
                </a:cubicBezTo>
                <a:lnTo>
                  <a:pt x="31208" y="249666"/>
                </a:lnTo>
                <a:close/>
                <a:moveTo>
                  <a:pt x="171645" y="187249"/>
                </a:moveTo>
                <a:cubicBezTo>
                  <a:pt x="180276" y="187249"/>
                  <a:pt x="187249" y="194222"/>
                  <a:pt x="187249" y="202853"/>
                </a:cubicBezTo>
                <a:cubicBezTo>
                  <a:pt x="187249" y="211484"/>
                  <a:pt x="180276" y="218457"/>
                  <a:pt x="171645" y="218457"/>
                </a:cubicBezTo>
                <a:lnTo>
                  <a:pt x="46812" y="218457"/>
                </a:lnTo>
                <a:lnTo>
                  <a:pt x="46812" y="187249"/>
                </a:lnTo>
                <a:lnTo>
                  <a:pt x="171645" y="187249"/>
                </a:lnTo>
                <a:close/>
                <a:moveTo>
                  <a:pt x="133171" y="70413"/>
                </a:moveTo>
                <a:cubicBezTo>
                  <a:pt x="134390" y="67439"/>
                  <a:pt x="138633" y="67439"/>
                  <a:pt x="139852" y="70413"/>
                </a:cubicBezTo>
                <a:lnTo>
                  <a:pt x="144874" y="82507"/>
                </a:lnTo>
                <a:lnTo>
                  <a:pt x="157943" y="83531"/>
                </a:lnTo>
                <a:cubicBezTo>
                  <a:pt x="161161" y="83774"/>
                  <a:pt x="162429" y="87773"/>
                  <a:pt x="159991" y="89870"/>
                </a:cubicBezTo>
                <a:lnTo>
                  <a:pt x="150092" y="98452"/>
                </a:lnTo>
                <a:lnTo>
                  <a:pt x="153115" y="111179"/>
                </a:lnTo>
                <a:cubicBezTo>
                  <a:pt x="153847" y="114300"/>
                  <a:pt x="150433" y="116787"/>
                  <a:pt x="147703" y="115129"/>
                </a:cubicBezTo>
                <a:lnTo>
                  <a:pt x="136536" y="108302"/>
                </a:lnTo>
                <a:lnTo>
                  <a:pt x="125369" y="115129"/>
                </a:lnTo>
                <a:cubicBezTo>
                  <a:pt x="122638" y="116787"/>
                  <a:pt x="119225" y="114349"/>
                  <a:pt x="119956" y="111179"/>
                </a:cubicBezTo>
                <a:lnTo>
                  <a:pt x="122980" y="98452"/>
                </a:lnTo>
                <a:lnTo>
                  <a:pt x="113032" y="89919"/>
                </a:lnTo>
                <a:cubicBezTo>
                  <a:pt x="110594" y="87822"/>
                  <a:pt x="111911" y="83823"/>
                  <a:pt x="115080" y="83579"/>
                </a:cubicBezTo>
                <a:lnTo>
                  <a:pt x="128149" y="82555"/>
                </a:lnTo>
                <a:lnTo>
                  <a:pt x="133171" y="70462"/>
                </a:lnTo>
                <a:close/>
                <a:moveTo>
                  <a:pt x="48763" y="93625"/>
                </a:moveTo>
                <a:cubicBezTo>
                  <a:pt x="48763" y="60222"/>
                  <a:pt x="75826" y="33159"/>
                  <a:pt x="109229" y="33159"/>
                </a:cubicBezTo>
                <a:cubicBezTo>
                  <a:pt x="120834" y="33159"/>
                  <a:pt x="131708" y="36426"/>
                  <a:pt x="140924" y="42131"/>
                </a:cubicBezTo>
                <a:cubicBezTo>
                  <a:pt x="143265" y="43545"/>
                  <a:pt x="144289" y="46422"/>
                  <a:pt x="143363" y="49007"/>
                </a:cubicBezTo>
                <a:cubicBezTo>
                  <a:pt x="142436" y="51591"/>
                  <a:pt x="139900" y="53200"/>
                  <a:pt x="137170" y="52908"/>
                </a:cubicBezTo>
                <a:cubicBezTo>
                  <a:pt x="135658" y="52761"/>
                  <a:pt x="134146" y="52664"/>
                  <a:pt x="132586" y="52664"/>
                </a:cubicBezTo>
                <a:cubicBezTo>
                  <a:pt x="109960" y="52664"/>
                  <a:pt x="91625" y="70999"/>
                  <a:pt x="91625" y="93625"/>
                </a:cubicBezTo>
                <a:cubicBezTo>
                  <a:pt x="91625" y="116251"/>
                  <a:pt x="109960" y="134585"/>
                  <a:pt x="132586" y="134585"/>
                </a:cubicBezTo>
                <a:cubicBezTo>
                  <a:pt x="134146" y="134585"/>
                  <a:pt x="135658" y="134488"/>
                  <a:pt x="137170" y="134342"/>
                </a:cubicBezTo>
                <a:cubicBezTo>
                  <a:pt x="139900" y="134049"/>
                  <a:pt x="142436" y="135658"/>
                  <a:pt x="143363" y="138243"/>
                </a:cubicBezTo>
                <a:cubicBezTo>
                  <a:pt x="144289" y="140827"/>
                  <a:pt x="143216" y="143704"/>
                  <a:pt x="140924" y="145118"/>
                </a:cubicBezTo>
                <a:cubicBezTo>
                  <a:pt x="131708" y="150823"/>
                  <a:pt x="120834" y="154090"/>
                  <a:pt x="109229" y="154090"/>
                </a:cubicBezTo>
                <a:cubicBezTo>
                  <a:pt x="75826" y="154090"/>
                  <a:pt x="48763" y="127027"/>
                  <a:pt x="48763" y="93625"/>
                </a:cubicBezTo>
                <a:close/>
              </a:path>
            </a:pathLst>
          </a:custGeom>
          <a:solidFill>
            <a:srgbClr val="D4AF37"/>
          </a:solidFill>
          <a:ln/>
        </p:spPr>
      </p:sp>
      <p:sp>
        <p:nvSpPr>
          <p:cNvPr id="12" name="Text 10"/>
          <p:cNvSpPr/>
          <p:nvPr/>
        </p:nvSpPr>
        <p:spPr>
          <a:xfrm>
            <a:off x="961212" y="2900281"/>
            <a:ext cx="2122157" cy="266310"/>
          </a:xfrm>
          <a:prstGeom prst="rect">
            <a:avLst/>
          </a:prstGeom>
          <a:noFill/>
          <a:ln/>
        </p:spPr>
        <p:txBody>
          <a:bodyPr wrap="square" lIns="0" tIns="0" rIns="0" bIns="0" rtlCol="0" anchor="ctr"/>
          <a:lstStyle/>
          <a:p>
            <a:pPr>
              <a:lnSpc>
                <a:spcPct val="110000"/>
              </a:lnSpc>
            </a:pPr>
            <a:r>
              <a:rPr lang="en-US" sz="1573" b="1" dirty="0">
                <a:solidFill>
                  <a:srgbClr val="F5E6C8"/>
                </a:solidFill>
                <a:latin typeface="Unna" pitchFamily="34" charset="0"/>
                <a:ea typeface="Unna" pitchFamily="34" charset="-122"/>
                <a:cs typeface="Unna" pitchFamily="34" charset="-120"/>
              </a:rPr>
              <a:t>The Story of Ibrahim (AS)</a:t>
            </a:r>
            <a:endParaRPr lang="en-US" sz="1600" dirty="0"/>
          </a:p>
        </p:txBody>
      </p:sp>
      <p:sp>
        <p:nvSpPr>
          <p:cNvPr id="13" name="Text 11"/>
          <p:cNvSpPr/>
          <p:nvPr/>
        </p:nvSpPr>
        <p:spPr>
          <a:xfrm>
            <a:off x="549264" y="3299746"/>
            <a:ext cx="5267943" cy="2271956"/>
          </a:xfrm>
          <a:prstGeom prst="rect">
            <a:avLst/>
          </a:prstGeom>
          <a:noFill/>
          <a:ln/>
        </p:spPr>
        <p:txBody>
          <a:bodyPr wrap="square" lIns="0" tIns="0" rIns="0" bIns="0" rtlCol="0" anchor="ctr"/>
          <a:lstStyle/>
          <a:p>
            <a:pPr>
              <a:lnSpc>
                <a:spcPct val="140000"/>
              </a:lnSpc>
            </a:pPr>
            <a:r>
              <a:rPr lang="en-US" sz="1180" dirty="0">
                <a:solidFill>
                  <a:srgbClr val="F5E6C8">
                    <a:alpha val="90000"/>
                  </a:srgbClr>
                </a:solidFill>
                <a:latin typeface="Quattrocento Sans" pitchFamily="34" charset="0"/>
                <a:ea typeface="Quattrocento Sans" pitchFamily="34" charset="-122"/>
                <a:cs typeface="Quattrocento Sans" pitchFamily="34" charset="-120"/>
              </a:rPr>
              <a:t>A profound testament to </a:t>
            </a:r>
            <a:pPr>
              <a:lnSpc>
                <a:spcPct val="140000"/>
              </a:lnSpc>
            </a:pPr>
            <a:r>
              <a:rPr lang="en-US" sz="1180" b="1" dirty="0">
                <a:solidFill>
                  <a:srgbClr val="D4AF37"/>
                </a:solidFill>
                <a:latin typeface="Quattrocento Sans" pitchFamily="34" charset="0"/>
                <a:ea typeface="Quattrocento Sans" pitchFamily="34" charset="-122"/>
                <a:cs typeface="Quattrocento Sans" pitchFamily="34" charset="-120"/>
              </a:rPr>
              <a:t>absolute devotion</a:t>
            </a:r>
            <a:pPr>
              <a:lnSpc>
                <a:spcPct val="140000"/>
              </a:lnSpc>
            </a:pPr>
            <a:r>
              <a:rPr lang="en-US" sz="1180" dirty="0">
                <a:solidFill>
                  <a:srgbClr val="F5E6C8">
                    <a:alpha val="90000"/>
                  </a:srgbClr>
                </a:solidFill>
                <a:latin typeface="Quattrocento Sans" pitchFamily="34" charset="0"/>
                <a:ea typeface="Quattrocento Sans" pitchFamily="34" charset="-122"/>
                <a:cs typeface="Quattrocento Sans" pitchFamily="34" charset="-120"/>
              </a:rPr>
              <a:t>. Prophet Ibrahim (AS) was commanded to sacrifice his beloved son Ismail. Both father and son submitted willingly to Allah's command, demonstrating the highest level of faith and obedience.</a:t>
            </a:r>
            <a:endParaRPr lang="en-US" sz="1600" dirty="0"/>
          </a:p>
        </p:txBody>
      </p:sp>
      <p:sp>
        <p:nvSpPr>
          <p:cNvPr id="14" name="Shape 12"/>
          <p:cNvSpPr/>
          <p:nvPr/>
        </p:nvSpPr>
        <p:spPr>
          <a:xfrm>
            <a:off x="565909" y="5707633"/>
            <a:ext cx="5176399" cy="932085"/>
          </a:xfrm>
          <a:custGeom>
            <a:avLst/>
            <a:gdLst/>
            <a:ahLst/>
            <a:cxnLst/>
            <a:rect l="l" t="t" r="r" b="b"/>
            <a:pathLst>
              <a:path w="5176399" h="932085">
                <a:moveTo>
                  <a:pt x="33289" y="0"/>
                </a:moveTo>
                <a:lnTo>
                  <a:pt x="5109820" y="0"/>
                </a:lnTo>
                <a:cubicBezTo>
                  <a:pt x="5146590" y="0"/>
                  <a:pt x="5176399" y="29808"/>
                  <a:pt x="5176399" y="66579"/>
                </a:cubicBezTo>
                <a:lnTo>
                  <a:pt x="5176399" y="865506"/>
                </a:lnTo>
                <a:cubicBezTo>
                  <a:pt x="5176399" y="902276"/>
                  <a:pt x="5146590" y="932085"/>
                  <a:pt x="5109820" y="932085"/>
                </a:cubicBezTo>
                <a:lnTo>
                  <a:pt x="33289" y="932085"/>
                </a:lnTo>
                <a:cubicBezTo>
                  <a:pt x="14904" y="932085"/>
                  <a:pt x="0" y="917181"/>
                  <a:pt x="0" y="898796"/>
                </a:cubicBezTo>
                <a:lnTo>
                  <a:pt x="0" y="33289"/>
                </a:lnTo>
                <a:cubicBezTo>
                  <a:pt x="0" y="14916"/>
                  <a:pt x="14916" y="0"/>
                  <a:pt x="33289" y="0"/>
                </a:cubicBezTo>
                <a:close/>
              </a:path>
            </a:pathLst>
          </a:custGeom>
          <a:solidFill>
            <a:srgbClr val="0A3A2A">
              <a:alpha val="60000"/>
            </a:srgbClr>
          </a:solidFill>
          <a:ln/>
        </p:spPr>
      </p:sp>
      <p:sp>
        <p:nvSpPr>
          <p:cNvPr id="15" name="Shape 13"/>
          <p:cNvSpPr/>
          <p:nvPr/>
        </p:nvSpPr>
        <p:spPr>
          <a:xfrm>
            <a:off x="565909" y="5707633"/>
            <a:ext cx="33289" cy="932085"/>
          </a:xfrm>
          <a:custGeom>
            <a:avLst/>
            <a:gdLst/>
            <a:ahLst/>
            <a:cxnLst/>
            <a:rect l="l" t="t" r="r" b="b"/>
            <a:pathLst>
              <a:path w="33289" h="932085">
                <a:moveTo>
                  <a:pt x="33289" y="0"/>
                </a:moveTo>
                <a:lnTo>
                  <a:pt x="33289" y="0"/>
                </a:lnTo>
                <a:lnTo>
                  <a:pt x="33289" y="932085"/>
                </a:lnTo>
                <a:lnTo>
                  <a:pt x="33289" y="932085"/>
                </a:lnTo>
                <a:cubicBezTo>
                  <a:pt x="14904" y="932085"/>
                  <a:pt x="0" y="917181"/>
                  <a:pt x="0" y="898796"/>
                </a:cubicBezTo>
                <a:lnTo>
                  <a:pt x="0" y="33289"/>
                </a:lnTo>
                <a:cubicBezTo>
                  <a:pt x="0" y="14904"/>
                  <a:pt x="14904" y="0"/>
                  <a:pt x="33289" y="0"/>
                </a:cubicBezTo>
                <a:close/>
              </a:path>
            </a:pathLst>
          </a:custGeom>
          <a:solidFill>
            <a:srgbClr val="D4AF37"/>
          </a:solidFill>
          <a:ln/>
        </p:spPr>
      </p:sp>
      <p:sp>
        <p:nvSpPr>
          <p:cNvPr id="16" name="Text 14"/>
          <p:cNvSpPr/>
          <p:nvPr/>
        </p:nvSpPr>
        <p:spPr>
          <a:xfrm>
            <a:off x="715708" y="5840788"/>
            <a:ext cx="4960022" cy="432754"/>
          </a:xfrm>
          <a:prstGeom prst="rect">
            <a:avLst/>
          </a:prstGeom>
          <a:noFill/>
          <a:ln/>
        </p:spPr>
        <p:txBody>
          <a:bodyPr wrap="square" lIns="0" tIns="0" rIns="0" bIns="0" rtlCol="0" anchor="ctr"/>
          <a:lstStyle/>
          <a:p>
            <a:pPr>
              <a:lnSpc>
                <a:spcPct val="140000"/>
              </a:lnSpc>
            </a:pPr>
            <a:r>
              <a:rPr lang="en-US" sz="1048" dirty="0">
                <a:solidFill>
                  <a:srgbClr val="F5E6C8"/>
                </a:solidFill>
                <a:latin typeface="Quattrocento Sans" pitchFamily="34" charset="0"/>
                <a:ea typeface="Quattrocento Sans" pitchFamily="34" charset="-122"/>
                <a:cs typeface="Quattrocento Sans" pitchFamily="34" charset="-120"/>
              </a:rPr>
              <a:t>"When they both submitted to Allah, and Ibrahim laid his son on his forehead, We called out: </a:t>
            </a:r>
            <a:pPr>
              <a:lnSpc>
                <a:spcPct val="140000"/>
              </a:lnSpc>
            </a:pPr>
            <a:r>
              <a:rPr lang="en-US" sz="1048" b="1" dirty="0">
                <a:solidFill>
                  <a:srgbClr val="D4AF37"/>
                </a:solidFill>
                <a:latin typeface="Quattrocento Sans" pitchFamily="34" charset="0"/>
                <a:ea typeface="Quattrocento Sans" pitchFamily="34" charset="-122"/>
                <a:cs typeface="Quattrocento Sans" pitchFamily="34" charset="-120"/>
              </a:rPr>
              <a:t>'O Ibrahim, you have fulfilled the vision.'</a:t>
            </a:r>
            <a:pPr>
              <a:lnSpc>
                <a:spcPct val="140000"/>
              </a:lnSpc>
            </a:pPr>
            <a:r>
              <a:rPr lang="en-US" sz="1048" dirty="0">
                <a:solidFill>
                  <a:srgbClr val="F5E6C8"/>
                </a:solidFill>
                <a:latin typeface="Quattrocento Sans" pitchFamily="34" charset="0"/>
                <a:ea typeface="Quattrocento Sans" pitchFamily="34" charset="-122"/>
                <a:cs typeface="Quattrocento Sans" pitchFamily="34" charset="-120"/>
              </a:rPr>
              <a:t>"</a:t>
            </a:r>
            <a:endParaRPr lang="en-US" sz="1600" dirty="0"/>
          </a:p>
        </p:txBody>
      </p:sp>
      <p:sp>
        <p:nvSpPr>
          <p:cNvPr id="17" name="Text 15"/>
          <p:cNvSpPr/>
          <p:nvPr/>
        </p:nvSpPr>
        <p:spPr>
          <a:xfrm>
            <a:off x="657453" y="6340119"/>
            <a:ext cx="4951700" cy="166444"/>
          </a:xfrm>
          <a:prstGeom prst="rect">
            <a:avLst/>
          </a:prstGeom>
          <a:noFill/>
          <a:ln/>
        </p:spPr>
        <p:txBody>
          <a:bodyPr wrap="square" lIns="0" tIns="0" rIns="0" bIns="0" rtlCol="0" anchor="ctr"/>
          <a:lstStyle/>
          <a:p>
            <a:pPr algn="r">
              <a:lnSpc>
                <a:spcPct val="120000"/>
              </a:lnSpc>
            </a:pPr>
            <a:r>
              <a:rPr lang="en-US" sz="917" dirty="0">
                <a:solidFill>
                  <a:srgbClr val="D4AF37"/>
                </a:solidFill>
                <a:latin typeface="Quattrocento Sans" pitchFamily="34" charset="0"/>
                <a:ea typeface="Quattrocento Sans" pitchFamily="34" charset="-122"/>
                <a:cs typeface="Quattrocento Sans" pitchFamily="34" charset="-120"/>
              </a:rPr>
              <a:t>— Surah As-Saffat</a:t>
            </a:r>
            <a:endParaRPr lang="en-US" sz="1600" dirty="0"/>
          </a:p>
        </p:txBody>
      </p:sp>
      <p:sp>
        <p:nvSpPr>
          <p:cNvPr id="18" name="Shape 16"/>
          <p:cNvSpPr/>
          <p:nvPr/>
        </p:nvSpPr>
        <p:spPr>
          <a:xfrm>
            <a:off x="6236957" y="1339872"/>
            <a:ext cx="5609152" cy="3736661"/>
          </a:xfrm>
          <a:custGeom>
            <a:avLst/>
            <a:gdLst/>
            <a:ahLst/>
            <a:cxnLst/>
            <a:rect l="l" t="t" r="r" b="b"/>
            <a:pathLst>
              <a:path w="5609152" h="3736661">
                <a:moveTo>
                  <a:pt x="99881" y="0"/>
                </a:moveTo>
                <a:lnTo>
                  <a:pt x="5509271" y="0"/>
                </a:lnTo>
                <a:cubicBezTo>
                  <a:pt x="5564434" y="0"/>
                  <a:pt x="5609152" y="44718"/>
                  <a:pt x="5609152" y="99881"/>
                </a:cubicBezTo>
                <a:lnTo>
                  <a:pt x="5609152" y="3636780"/>
                </a:lnTo>
                <a:cubicBezTo>
                  <a:pt x="5609152" y="3691943"/>
                  <a:pt x="5564434" y="3736661"/>
                  <a:pt x="5509271" y="3736661"/>
                </a:cubicBezTo>
                <a:lnTo>
                  <a:pt x="99881" y="3736661"/>
                </a:lnTo>
                <a:cubicBezTo>
                  <a:pt x="44718" y="3736661"/>
                  <a:pt x="0" y="3691943"/>
                  <a:pt x="0" y="3636780"/>
                </a:cubicBezTo>
                <a:lnTo>
                  <a:pt x="0" y="99881"/>
                </a:lnTo>
                <a:cubicBezTo>
                  <a:pt x="0" y="44718"/>
                  <a:pt x="44718" y="0"/>
                  <a:pt x="99881" y="0"/>
                </a:cubicBezTo>
                <a:close/>
              </a:path>
            </a:pathLst>
          </a:custGeom>
          <a:gradFill rotWithShape="1" flip="none">
            <a:gsLst>
              <a:gs pos="0">
                <a:srgbClr val="1A5E4A">
                  <a:alpha val="50000"/>
                </a:srgbClr>
              </a:gs>
              <a:gs pos="100000">
                <a:srgbClr val="0A3A2A">
                  <a:alpha val="50000"/>
                </a:srgbClr>
              </a:gs>
            </a:gsLst>
            <a:lin ang="2700000" scaled="1"/>
          </a:gradFill>
          <a:ln w="25400">
            <a:solidFill>
              <a:srgbClr val="D4AF37">
                <a:alpha val="40000"/>
              </a:srgbClr>
            </a:solidFill>
            <a:prstDash val="solid"/>
          </a:ln>
        </p:spPr>
      </p:sp>
      <p:sp>
        <p:nvSpPr>
          <p:cNvPr id="19" name="Shape 17"/>
          <p:cNvSpPr/>
          <p:nvPr/>
        </p:nvSpPr>
        <p:spPr>
          <a:xfrm>
            <a:off x="6462696" y="1556248"/>
            <a:ext cx="280874" cy="249666"/>
          </a:xfrm>
          <a:custGeom>
            <a:avLst/>
            <a:gdLst/>
            <a:ahLst/>
            <a:cxnLst/>
            <a:rect l="l" t="t" r="r" b="b"/>
            <a:pathLst>
              <a:path w="280874" h="249666">
                <a:moveTo>
                  <a:pt x="134342" y="3218"/>
                </a:moveTo>
                <a:lnTo>
                  <a:pt x="102012" y="50226"/>
                </a:lnTo>
                <a:cubicBezTo>
                  <a:pt x="96550" y="58174"/>
                  <a:pt x="93625" y="67585"/>
                  <a:pt x="93625" y="77192"/>
                </a:cubicBezTo>
                <a:lnTo>
                  <a:pt x="93625" y="78020"/>
                </a:lnTo>
                <a:cubicBezTo>
                  <a:pt x="93625" y="103865"/>
                  <a:pt x="114593" y="124833"/>
                  <a:pt x="140437" y="124833"/>
                </a:cubicBezTo>
                <a:cubicBezTo>
                  <a:pt x="166281" y="124833"/>
                  <a:pt x="187249" y="103865"/>
                  <a:pt x="187249" y="78020"/>
                </a:cubicBezTo>
                <a:lnTo>
                  <a:pt x="187249" y="77192"/>
                </a:lnTo>
                <a:cubicBezTo>
                  <a:pt x="187249" y="67536"/>
                  <a:pt x="184323" y="58174"/>
                  <a:pt x="178862" y="50226"/>
                </a:cubicBezTo>
                <a:lnTo>
                  <a:pt x="146532" y="3218"/>
                </a:lnTo>
                <a:cubicBezTo>
                  <a:pt x="145167" y="1219"/>
                  <a:pt x="142875" y="0"/>
                  <a:pt x="140437" y="0"/>
                </a:cubicBezTo>
                <a:cubicBezTo>
                  <a:pt x="137999" y="0"/>
                  <a:pt x="135707" y="1219"/>
                  <a:pt x="134342" y="3218"/>
                </a:cubicBezTo>
                <a:close/>
                <a:moveTo>
                  <a:pt x="53298" y="166525"/>
                </a:moveTo>
                <a:lnTo>
                  <a:pt x="32525" y="187249"/>
                </a:lnTo>
                <a:lnTo>
                  <a:pt x="15604" y="187249"/>
                </a:lnTo>
                <a:cubicBezTo>
                  <a:pt x="6973" y="187249"/>
                  <a:pt x="0" y="194222"/>
                  <a:pt x="0" y="202853"/>
                </a:cubicBezTo>
                <a:lnTo>
                  <a:pt x="0" y="234061"/>
                </a:lnTo>
                <a:cubicBezTo>
                  <a:pt x="0" y="242692"/>
                  <a:pt x="6973" y="249666"/>
                  <a:pt x="15604" y="249666"/>
                </a:cubicBezTo>
                <a:lnTo>
                  <a:pt x="171889" y="249666"/>
                </a:lnTo>
                <a:cubicBezTo>
                  <a:pt x="186030" y="249666"/>
                  <a:pt x="199830" y="245131"/>
                  <a:pt x="211240" y="236743"/>
                </a:cubicBezTo>
                <a:lnTo>
                  <a:pt x="272974" y="191248"/>
                </a:lnTo>
                <a:cubicBezTo>
                  <a:pt x="281654" y="184860"/>
                  <a:pt x="283507" y="172669"/>
                  <a:pt x="277119" y="163989"/>
                </a:cubicBezTo>
                <a:cubicBezTo>
                  <a:pt x="270731" y="155310"/>
                  <a:pt x="258540" y="153457"/>
                  <a:pt x="249861" y="159844"/>
                </a:cubicBezTo>
                <a:lnTo>
                  <a:pt x="191443" y="202853"/>
                </a:lnTo>
                <a:lnTo>
                  <a:pt x="136536" y="202853"/>
                </a:lnTo>
                <a:cubicBezTo>
                  <a:pt x="130050" y="202853"/>
                  <a:pt x="124833" y="197636"/>
                  <a:pt x="124833" y="191150"/>
                </a:cubicBezTo>
                <a:cubicBezTo>
                  <a:pt x="124833" y="184665"/>
                  <a:pt x="130050" y="179447"/>
                  <a:pt x="136536" y="179447"/>
                </a:cubicBezTo>
                <a:lnTo>
                  <a:pt x="171645" y="179447"/>
                </a:lnTo>
                <a:cubicBezTo>
                  <a:pt x="180276" y="179447"/>
                  <a:pt x="187249" y="172474"/>
                  <a:pt x="187249" y="163843"/>
                </a:cubicBezTo>
                <a:cubicBezTo>
                  <a:pt x="187249" y="155212"/>
                  <a:pt x="180276" y="148239"/>
                  <a:pt x="171645" y="148239"/>
                </a:cubicBezTo>
                <a:lnTo>
                  <a:pt x="97428" y="148239"/>
                </a:lnTo>
                <a:cubicBezTo>
                  <a:pt x="80897" y="148239"/>
                  <a:pt x="65001" y="154822"/>
                  <a:pt x="53298" y="166525"/>
                </a:cubicBezTo>
                <a:close/>
              </a:path>
            </a:pathLst>
          </a:custGeom>
          <a:solidFill>
            <a:srgbClr val="D4AF37"/>
          </a:solidFill>
          <a:ln/>
        </p:spPr>
      </p:sp>
      <p:sp>
        <p:nvSpPr>
          <p:cNvPr id="20" name="Text 18"/>
          <p:cNvSpPr/>
          <p:nvPr/>
        </p:nvSpPr>
        <p:spPr>
          <a:xfrm>
            <a:off x="6856960" y="1547926"/>
            <a:ext cx="1947391" cy="266310"/>
          </a:xfrm>
          <a:prstGeom prst="rect">
            <a:avLst/>
          </a:prstGeom>
          <a:noFill/>
          <a:ln/>
        </p:spPr>
        <p:txBody>
          <a:bodyPr wrap="square" lIns="0" tIns="0" rIns="0" bIns="0" rtlCol="0" anchor="ctr"/>
          <a:lstStyle/>
          <a:p>
            <a:pPr>
              <a:lnSpc>
                <a:spcPct val="110000"/>
              </a:lnSpc>
            </a:pPr>
            <a:r>
              <a:rPr lang="en-US" sz="1573" b="1" dirty="0">
                <a:solidFill>
                  <a:srgbClr val="F5E6C8"/>
                </a:solidFill>
                <a:latin typeface="Unna" pitchFamily="34" charset="0"/>
                <a:ea typeface="Unna" pitchFamily="34" charset="-122"/>
                <a:cs typeface="Unna" pitchFamily="34" charset="-120"/>
              </a:rPr>
              <a:t>The Udhiyah (Sacrifice)</a:t>
            </a:r>
            <a:endParaRPr lang="en-US" sz="1600" dirty="0"/>
          </a:p>
        </p:txBody>
      </p:sp>
      <p:sp>
        <p:nvSpPr>
          <p:cNvPr id="21" name="Text 19"/>
          <p:cNvSpPr/>
          <p:nvPr/>
        </p:nvSpPr>
        <p:spPr>
          <a:xfrm>
            <a:off x="6445012" y="1947391"/>
            <a:ext cx="5267943" cy="491009"/>
          </a:xfrm>
          <a:prstGeom prst="rect">
            <a:avLst/>
          </a:prstGeom>
          <a:noFill/>
          <a:ln/>
        </p:spPr>
        <p:txBody>
          <a:bodyPr wrap="square" lIns="0" tIns="0" rIns="0" bIns="0" rtlCol="0" anchor="ctr"/>
          <a:lstStyle/>
          <a:p>
            <a:pPr>
              <a:lnSpc>
                <a:spcPct val="140000"/>
              </a:lnSpc>
            </a:pPr>
            <a:r>
              <a:rPr lang="en-US" sz="1180" dirty="0">
                <a:solidFill>
                  <a:srgbClr val="F5E6C8">
                    <a:alpha val="90000"/>
                  </a:srgbClr>
                </a:solidFill>
                <a:latin typeface="Quattrocento Sans" pitchFamily="34" charset="0"/>
                <a:ea typeface="Quattrocento Sans" pitchFamily="34" charset="-122"/>
                <a:cs typeface="Quattrocento Sans" pitchFamily="34" charset="-120"/>
              </a:rPr>
              <a:t>The ritual sacrifice commemorating Ibrahim's trial. The meat is divided into </a:t>
            </a:r>
            <a:pPr>
              <a:lnSpc>
                <a:spcPct val="140000"/>
              </a:lnSpc>
            </a:pPr>
            <a:r>
              <a:rPr lang="en-US" sz="1180" b="1" dirty="0">
                <a:solidFill>
                  <a:srgbClr val="D4AF37"/>
                </a:solidFill>
                <a:latin typeface="Quattrocento Sans" pitchFamily="34" charset="0"/>
                <a:ea typeface="Quattrocento Sans" pitchFamily="34" charset="-122"/>
                <a:cs typeface="Quattrocento Sans" pitchFamily="34" charset="-120"/>
              </a:rPr>
              <a:t>three equal parts</a:t>
            </a:r>
            <a:pPr>
              <a:lnSpc>
                <a:spcPct val="140000"/>
              </a:lnSpc>
            </a:pPr>
            <a:r>
              <a:rPr lang="en-US" sz="1180" dirty="0">
                <a:solidFill>
                  <a:srgbClr val="F5E6C8">
                    <a:alpha val="90000"/>
                  </a:srgbClr>
                </a:solidFill>
                <a:latin typeface="Quattrocento Sans" pitchFamily="34" charset="0"/>
                <a:ea typeface="Quattrocento Sans" pitchFamily="34" charset="-122"/>
                <a:cs typeface="Quattrocento Sans" pitchFamily="34" charset="-120"/>
              </a:rPr>
              <a:t>:</a:t>
            </a:r>
            <a:endParaRPr lang="en-US" sz="1600" dirty="0"/>
          </a:p>
        </p:txBody>
      </p:sp>
      <p:sp>
        <p:nvSpPr>
          <p:cNvPr id="22" name="Shape 20"/>
          <p:cNvSpPr/>
          <p:nvPr/>
        </p:nvSpPr>
        <p:spPr>
          <a:xfrm>
            <a:off x="6445012" y="2567394"/>
            <a:ext cx="5193043" cy="699063"/>
          </a:xfrm>
          <a:custGeom>
            <a:avLst/>
            <a:gdLst/>
            <a:ahLst/>
            <a:cxnLst/>
            <a:rect l="l" t="t" r="r" b="b"/>
            <a:pathLst>
              <a:path w="5193043" h="699063">
                <a:moveTo>
                  <a:pt x="66579" y="0"/>
                </a:moveTo>
                <a:lnTo>
                  <a:pt x="5126464" y="0"/>
                </a:lnTo>
                <a:cubicBezTo>
                  <a:pt x="5163235" y="0"/>
                  <a:pt x="5193043" y="29808"/>
                  <a:pt x="5193043" y="66579"/>
                </a:cubicBezTo>
                <a:lnTo>
                  <a:pt x="5193043" y="632485"/>
                </a:lnTo>
                <a:cubicBezTo>
                  <a:pt x="5193043" y="669255"/>
                  <a:pt x="5163235" y="699063"/>
                  <a:pt x="5126464" y="699063"/>
                </a:cubicBezTo>
                <a:lnTo>
                  <a:pt x="66579" y="699063"/>
                </a:lnTo>
                <a:cubicBezTo>
                  <a:pt x="29808" y="699063"/>
                  <a:pt x="0" y="669255"/>
                  <a:pt x="0" y="632485"/>
                </a:cubicBezTo>
                <a:lnTo>
                  <a:pt x="0" y="66579"/>
                </a:lnTo>
                <a:cubicBezTo>
                  <a:pt x="0" y="29808"/>
                  <a:pt x="29808" y="0"/>
                  <a:pt x="66579" y="0"/>
                </a:cubicBezTo>
                <a:close/>
              </a:path>
            </a:pathLst>
          </a:custGeom>
          <a:solidFill>
            <a:srgbClr val="0A3A2A">
              <a:alpha val="40000"/>
            </a:srgbClr>
          </a:solidFill>
          <a:ln/>
        </p:spPr>
      </p:sp>
      <p:sp>
        <p:nvSpPr>
          <p:cNvPr id="23" name="Shape 21"/>
          <p:cNvSpPr/>
          <p:nvPr/>
        </p:nvSpPr>
        <p:spPr>
          <a:xfrm>
            <a:off x="6578167" y="2750482"/>
            <a:ext cx="332887" cy="332887"/>
          </a:xfrm>
          <a:custGeom>
            <a:avLst/>
            <a:gdLst/>
            <a:ahLst/>
            <a:cxnLst/>
            <a:rect l="l" t="t" r="r" b="b"/>
            <a:pathLst>
              <a:path w="332887" h="332887">
                <a:moveTo>
                  <a:pt x="166444" y="0"/>
                </a:moveTo>
                <a:lnTo>
                  <a:pt x="166444" y="0"/>
                </a:lnTo>
                <a:cubicBezTo>
                  <a:pt x="258368" y="0"/>
                  <a:pt x="332887" y="74519"/>
                  <a:pt x="332887" y="166444"/>
                </a:cubicBezTo>
                <a:lnTo>
                  <a:pt x="332887" y="166444"/>
                </a:lnTo>
                <a:cubicBezTo>
                  <a:pt x="332887" y="258368"/>
                  <a:pt x="258368" y="332887"/>
                  <a:pt x="166444" y="332887"/>
                </a:cubicBezTo>
                <a:lnTo>
                  <a:pt x="166444" y="332887"/>
                </a:lnTo>
                <a:cubicBezTo>
                  <a:pt x="74519" y="332887"/>
                  <a:pt x="0" y="258368"/>
                  <a:pt x="0" y="166444"/>
                </a:cubicBezTo>
                <a:lnTo>
                  <a:pt x="0" y="166444"/>
                </a:lnTo>
                <a:cubicBezTo>
                  <a:pt x="0" y="74519"/>
                  <a:pt x="74519" y="0"/>
                  <a:pt x="166444" y="0"/>
                </a:cubicBezTo>
                <a:close/>
              </a:path>
            </a:pathLst>
          </a:custGeom>
          <a:solidFill>
            <a:srgbClr val="D4AF37">
              <a:alpha val="30196"/>
            </a:srgbClr>
          </a:solidFill>
          <a:ln/>
        </p:spPr>
      </p:sp>
      <p:sp>
        <p:nvSpPr>
          <p:cNvPr id="24" name="Text 22"/>
          <p:cNvSpPr/>
          <p:nvPr/>
        </p:nvSpPr>
        <p:spPr>
          <a:xfrm>
            <a:off x="6720424" y="2800415"/>
            <a:ext cx="133155" cy="233021"/>
          </a:xfrm>
          <a:prstGeom prst="rect">
            <a:avLst/>
          </a:prstGeom>
          <a:noFill/>
          <a:ln/>
        </p:spPr>
        <p:txBody>
          <a:bodyPr wrap="square" lIns="0" tIns="0" rIns="0" bIns="0" rtlCol="0" anchor="ctr"/>
          <a:lstStyle/>
          <a:p>
            <a:pPr>
              <a:lnSpc>
                <a:spcPct val="120000"/>
              </a:lnSpc>
            </a:pPr>
            <a:r>
              <a:rPr lang="en-US" sz="1311" b="1" dirty="0">
                <a:solidFill>
                  <a:srgbClr val="D4AF37"/>
                </a:solidFill>
                <a:latin typeface="Oranienbaum" pitchFamily="34" charset="0"/>
                <a:ea typeface="Oranienbaum" pitchFamily="34" charset="-122"/>
                <a:cs typeface="Oranienbaum" pitchFamily="34" charset="-120"/>
              </a:rPr>
              <a:t>1</a:t>
            </a:r>
            <a:endParaRPr lang="en-US" sz="1600" dirty="0"/>
          </a:p>
        </p:txBody>
      </p:sp>
      <p:sp>
        <p:nvSpPr>
          <p:cNvPr id="25" name="Text 23"/>
          <p:cNvSpPr/>
          <p:nvPr/>
        </p:nvSpPr>
        <p:spPr>
          <a:xfrm>
            <a:off x="7044209" y="2700549"/>
            <a:ext cx="1581215" cy="233021"/>
          </a:xfrm>
          <a:prstGeom prst="rect">
            <a:avLst/>
          </a:prstGeom>
          <a:noFill/>
          <a:ln/>
        </p:spPr>
        <p:txBody>
          <a:bodyPr wrap="square" lIns="0" tIns="0" rIns="0" bIns="0" rtlCol="0" anchor="ctr"/>
          <a:lstStyle/>
          <a:p>
            <a:pPr>
              <a:lnSpc>
                <a:spcPct val="130000"/>
              </a:lnSpc>
            </a:pPr>
            <a:r>
              <a:rPr lang="en-US" sz="1180" b="1" dirty="0">
                <a:solidFill>
                  <a:srgbClr val="F5E6C8"/>
                </a:solidFill>
                <a:latin typeface="Quattrocento Sans" pitchFamily="34" charset="0"/>
                <a:ea typeface="Quattrocento Sans" pitchFamily="34" charset="-122"/>
                <a:cs typeface="Quattrocento Sans" pitchFamily="34" charset="-120"/>
              </a:rPr>
              <a:t>Family</a:t>
            </a:r>
            <a:endParaRPr lang="en-US" sz="1600" dirty="0"/>
          </a:p>
        </p:txBody>
      </p:sp>
      <p:sp>
        <p:nvSpPr>
          <p:cNvPr id="26" name="Text 24"/>
          <p:cNvSpPr/>
          <p:nvPr/>
        </p:nvSpPr>
        <p:spPr>
          <a:xfrm>
            <a:off x="7044209" y="2933570"/>
            <a:ext cx="1572893" cy="199732"/>
          </a:xfrm>
          <a:prstGeom prst="rect">
            <a:avLst/>
          </a:prstGeom>
          <a:noFill/>
          <a:ln/>
        </p:spPr>
        <p:txBody>
          <a:bodyPr wrap="square" lIns="0" tIns="0" rIns="0" bIns="0" rtlCol="0" anchor="ctr"/>
          <a:lstStyle/>
          <a:p>
            <a:pPr>
              <a:lnSpc>
                <a:spcPct val="130000"/>
              </a:lnSpc>
            </a:pPr>
            <a:r>
              <a:rPr lang="en-US" sz="1048" dirty="0">
                <a:solidFill>
                  <a:srgbClr val="F5E6C8">
                    <a:alpha val="70000"/>
                  </a:srgbClr>
                </a:solidFill>
                <a:latin typeface="Quattrocento Sans" pitchFamily="34" charset="0"/>
                <a:ea typeface="Quattrocento Sans" pitchFamily="34" charset="-122"/>
                <a:cs typeface="Quattrocento Sans" pitchFamily="34" charset="-120"/>
              </a:rPr>
              <a:t>For personal consumption</a:t>
            </a:r>
            <a:endParaRPr lang="en-US" sz="1600" dirty="0"/>
          </a:p>
        </p:txBody>
      </p:sp>
      <p:sp>
        <p:nvSpPr>
          <p:cNvPr id="27" name="Shape 25"/>
          <p:cNvSpPr/>
          <p:nvPr/>
        </p:nvSpPr>
        <p:spPr>
          <a:xfrm>
            <a:off x="6445012" y="3366324"/>
            <a:ext cx="5193043" cy="699063"/>
          </a:xfrm>
          <a:custGeom>
            <a:avLst/>
            <a:gdLst/>
            <a:ahLst/>
            <a:cxnLst/>
            <a:rect l="l" t="t" r="r" b="b"/>
            <a:pathLst>
              <a:path w="5193043" h="699063">
                <a:moveTo>
                  <a:pt x="66579" y="0"/>
                </a:moveTo>
                <a:lnTo>
                  <a:pt x="5126464" y="0"/>
                </a:lnTo>
                <a:cubicBezTo>
                  <a:pt x="5163235" y="0"/>
                  <a:pt x="5193043" y="29808"/>
                  <a:pt x="5193043" y="66579"/>
                </a:cubicBezTo>
                <a:lnTo>
                  <a:pt x="5193043" y="632485"/>
                </a:lnTo>
                <a:cubicBezTo>
                  <a:pt x="5193043" y="669255"/>
                  <a:pt x="5163235" y="699063"/>
                  <a:pt x="5126464" y="699063"/>
                </a:cubicBezTo>
                <a:lnTo>
                  <a:pt x="66579" y="699063"/>
                </a:lnTo>
                <a:cubicBezTo>
                  <a:pt x="29808" y="699063"/>
                  <a:pt x="0" y="669255"/>
                  <a:pt x="0" y="632485"/>
                </a:cubicBezTo>
                <a:lnTo>
                  <a:pt x="0" y="66579"/>
                </a:lnTo>
                <a:cubicBezTo>
                  <a:pt x="0" y="29808"/>
                  <a:pt x="29808" y="0"/>
                  <a:pt x="66579" y="0"/>
                </a:cubicBezTo>
                <a:close/>
              </a:path>
            </a:pathLst>
          </a:custGeom>
          <a:solidFill>
            <a:srgbClr val="0A3A2A">
              <a:alpha val="40000"/>
            </a:srgbClr>
          </a:solidFill>
          <a:ln/>
        </p:spPr>
      </p:sp>
      <p:sp>
        <p:nvSpPr>
          <p:cNvPr id="28" name="Shape 26"/>
          <p:cNvSpPr/>
          <p:nvPr/>
        </p:nvSpPr>
        <p:spPr>
          <a:xfrm>
            <a:off x="6578167" y="3549412"/>
            <a:ext cx="332887" cy="332887"/>
          </a:xfrm>
          <a:custGeom>
            <a:avLst/>
            <a:gdLst/>
            <a:ahLst/>
            <a:cxnLst/>
            <a:rect l="l" t="t" r="r" b="b"/>
            <a:pathLst>
              <a:path w="332887" h="332887">
                <a:moveTo>
                  <a:pt x="166444" y="0"/>
                </a:moveTo>
                <a:lnTo>
                  <a:pt x="166444" y="0"/>
                </a:lnTo>
                <a:cubicBezTo>
                  <a:pt x="258368" y="0"/>
                  <a:pt x="332887" y="74519"/>
                  <a:pt x="332887" y="166444"/>
                </a:cubicBezTo>
                <a:lnTo>
                  <a:pt x="332887" y="166444"/>
                </a:lnTo>
                <a:cubicBezTo>
                  <a:pt x="332887" y="258368"/>
                  <a:pt x="258368" y="332887"/>
                  <a:pt x="166444" y="332887"/>
                </a:cubicBezTo>
                <a:lnTo>
                  <a:pt x="166444" y="332887"/>
                </a:lnTo>
                <a:cubicBezTo>
                  <a:pt x="74519" y="332887"/>
                  <a:pt x="0" y="258368"/>
                  <a:pt x="0" y="166444"/>
                </a:cubicBezTo>
                <a:lnTo>
                  <a:pt x="0" y="166444"/>
                </a:lnTo>
                <a:cubicBezTo>
                  <a:pt x="0" y="74519"/>
                  <a:pt x="74519" y="0"/>
                  <a:pt x="166444" y="0"/>
                </a:cubicBezTo>
                <a:close/>
              </a:path>
            </a:pathLst>
          </a:custGeom>
          <a:solidFill>
            <a:srgbClr val="D4AF37">
              <a:alpha val="30196"/>
            </a:srgbClr>
          </a:solidFill>
          <a:ln/>
        </p:spPr>
      </p:sp>
      <p:sp>
        <p:nvSpPr>
          <p:cNvPr id="29" name="Text 27"/>
          <p:cNvSpPr/>
          <p:nvPr/>
        </p:nvSpPr>
        <p:spPr>
          <a:xfrm>
            <a:off x="6705080" y="3599345"/>
            <a:ext cx="166444" cy="233021"/>
          </a:xfrm>
          <a:prstGeom prst="rect">
            <a:avLst/>
          </a:prstGeom>
          <a:noFill/>
          <a:ln/>
        </p:spPr>
        <p:txBody>
          <a:bodyPr wrap="square" lIns="0" tIns="0" rIns="0" bIns="0" rtlCol="0" anchor="ctr"/>
          <a:lstStyle/>
          <a:p>
            <a:pPr>
              <a:lnSpc>
                <a:spcPct val="120000"/>
              </a:lnSpc>
            </a:pPr>
            <a:r>
              <a:rPr lang="en-US" sz="1311" b="1" dirty="0">
                <a:solidFill>
                  <a:srgbClr val="D4AF37"/>
                </a:solidFill>
                <a:latin typeface="Oranienbaum" pitchFamily="34" charset="0"/>
                <a:ea typeface="Oranienbaum" pitchFamily="34" charset="-122"/>
                <a:cs typeface="Oranienbaum" pitchFamily="34" charset="-120"/>
              </a:rPr>
              <a:t>2</a:t>
            </a:r>
            <a:endParaRPr lang="en-US" sz="1600" dirty="0"/>
          </a:p>
        </p:txBody>
      </p:sp>
      <p:sp>
        <p:nvSpPr>
          <p:cNvPr id="30" name="Text 28"/>
          <p:cNvSpPr/>
          <p:nvPr/>
        </p:nvSpPr>
        <p:spPr>
          <a:xfrm>
            <a:off x="7044209" y="3499478"/>
            <a:ext cx="1306583" cy="233021"/>
          </a:xfrm>
          <a:prstGeom prst="rect">
            <a:avLst/>
          </a:prstGeom>
          <a:noFill/>
          <a:ln/>
        </p:spPr>
        <p:txBody>
          <a:bodyPr wrap="square" lIns="0" tIns="0" rIns="0" bIns="0" rtlCol="0" anchor="ctr"/>
          <a:lstStyle/>
          <a:p>
            <a:pPr>
              <a:lnSpc>
                <a:spcPct val="130000"/>
              </a:lnSpc>
            </a:pPr>
            <a:r>
              <a:rPr lang="en-US" sz="1180" b="1" dirty="0">
                <a:solidFill>
                  <a:srgbClr val="F5E6C8"/>
                </a:solidFill>
                <a:latin typeface="Quattrocento Sans" pitchFamily="34" charset="0"/>
                <a:ea typeface="Quattrocento Sans" pitchFamily="34" charset="-122"/>
                <a:cs typeface="Quattrocento Sans" pitchFamily="34" charset="-120"/>
              </a:rPr>
              <a:t>Friends &amp; Relatives</a:t>
            </a:r>
            <a:endParaRPr lang="en-US" sz="1600" dirty="0"/>
          </a:p>
        </p:txBody>
      </p:sp>
      <p:sp>
        <p:nvSpPr>
          <p:cNvPr id="31" name="Text 29"/>
          <p:cNvSpPr/>
          <p:nvPr/>
        </p:nvSpPr>
        <p:spPr>
          <a:xfrm>
            <a:off x="7044209" y="3732500"/>
            <a:ext cx="1298261" cy="199732"/>
          </a:xfrm>
          <a:prstGeom prst="rect">
            <a:avLst/>
          </a:prstGeom>
          <a:noFill/>
          <a:ln/>
        </p:spPr>
        <p:txBody>
          <a:bodyPr wrap="square" lIns="0" tIns="0" rIns="0" bIns="0" rtlCol="0" anchor="ctr"/>
          <a:lstStyle/>
          <a:p>
            <a:pPr>
              <a:lnSpc>
                <a:spcPct val="130000"/>
              </a:lnSpc>
            </a:pPr>
            <a:r>
              <a:rPr lang="en-US" sz="1048" dirty="0">
                <a:solidFill>
                  <a:srgbClr val="F5E6C8">
                    <a:alpha val="70000"/>
                  </a:srgbClr>
                </a:solidFill>
                <a:latin typeface="Quattrocento Sans" pitchFamily="34" charset="0"/>
                <a:ea typeface="Quattrocento Sans" pitchFamily="34" charset="-122"/>
                <a:cs typeface="Quattrocento Sans" pitchFamily="34" charset="-120"/>
              </a:rPr>
              <a:t>To strengthen bonds</a:t>
            </a:r>
            <a:endParaRPr lang="en-US" sz="1600" dirty="0"/>
          </a:p>
        </p:txBody>
      </p:sp>
      <p:sp>
        <p:nvSpPr>
          <p:cNvPr id="32" name="Shape 30"/>
          <p:cNvSpPr/>
          <p:nvPr/>
        </p:nvSpPr>
        <p:spPr>
          <a:xfrm>
            <a:off x="6445012" y="4165253"/>
            <a:ext cx="5193043" cy="699063"/>
          </a:xfrm>
          <a:custGeom>
            <a:avLst/>
            <a:gdLst/>
            <a:ahLst/>
            <a:cxnLst/>
            <a:rect l="l" t="t" r="r" b="b"/>
            <a:pathLst>
              <a:path w="5193043" h="699063">
                <a:moveTo>
                  <a:pt x="66579" y="0"/>
                </a:moveTo>
                <a:lnTo>
                  <a:pt x="5126464" y="0"/>
                </a:lnTo>
                <a:cubicBezTo>
                  <a:pt x="5163235" y="0"/>
                  <a:pt x="5193043" y="29808"/>
                  <a:pt x="5193043" y="66579"/>
                </a:cubicBezTo>
                <a:lnTo>
                  <a:pt x="5193043" y="632485"/>
                </a:lnTo>
                <a:cubicBezTo>
                  <a:pt x="5193043" y="669255"/>
                  <a:pt x="5163235" y="699063"/>
                  <a:pt x="5126464" y="699063"/>
                </a:cubicBezTo>
                <a:lnTo>
                  <a:pt x="66579" y="699063"/>
                </a:lnTo>
                <a:cubicBezTo>
                  <a:pt x="29808" y="699063"/>
                  <a:pt x="0" y="669255"/>
                  <a:pt x="0" y="632485"/>
                </a:cubicBezTo>
                <a:lnTo>
                  <a:pt x="0" y="66579"/>
                </a:lnTo>
                <a:cubicBezTo>
                  <a:pt x="0" y="29808"/>
                  <a:pt x="29808" y="0"/>
                  <a:pt x="66579" y="0"/>
                </a:cubicBezTo>
                <a:close/>
              </a:path>
            </a:pathLst>
          </a:custGeom>
          <a:solidFill>
            <a:srgbClr val="0A3A2A">
              <a:alpha val="40000"/>
            </a:srgbClr>
          </a:solidFill>
          <a:ln/>
        </p:spPr>
      </p:sp>
      <p:sp>
        <p:nvSpPr>
          <p:cNvPr id="33" name="Shape 31"/>
          <p:cNvSpPr/>
          <p:nvPr/>
        </p:nvSpPr>
        <p:spPr>
          <a:xfrm>
            <a:off x="6578167" y="4348341"/>
            <a:ext cx="332887" cy="332887"/>
          </a:xfrm>
          <a:custGeom>
            <a:avLst/>
            <a:gdLst/>
            <a:ahLst/>
            <a:cxnLst/>
            <a:rect l="l" t="t" r="r" b="b"/>
            <a:pathLst>
              <a:path w="332887" h="332887">
                <a:moveTo>
                  <a:pt x="166444" y="0"/>
                </a:moveTo>
                <a:lnTo>
                  <a:pt x="166444" y="0"/>
                </a:lnTo>
                <a:cubicBezTo>
                  <a:pt x="258368" y="0"/>
                  <a:pt x="332887" y="74519"/>
                  <a:pt x="332887" y="166444"/>
                </a:cubicBezTo>
                <a:lnTo>
                  <a:pt x="332887" y="166444"/>
                </a:lnTo>
                <a:cubicBezTo>
                  <a:pt x="332887" y="258368"/>
                  <a:pt x="258368" y="332887"/>
                  <a:pt x="166444" y="332887"/>
                </a:cubicBezTo>
                <a:lnTo>
                  <a:pt x="166444" y="332887"/>
                </a:lnTo>
                <a:cubicBezTo>
                  <a:pt x="74519" y="332887"/>
                  <a:pt x="0" y="258368"/>
                  <a:pt x="0" y="166444"/>
                </a:cubicBezTo>
                <a:lnTo>
                  <a:pt x="0" y="166444"/>
                </a:lnTo>
                <a:cubicBezTo>
                  <a:pt x="0" y="74519"/>
                  <a:pt x="74519" y="0"/>
                  <a:pt x="166444" y="0"/>
                </a:cubicBezTo>
                <a:close/>
              </a:path>
            </a:pathLst>
          </a:custGeom>
          <a:solidFill>
            <a:srgbClr val="D4AF37">
              <a:alpha val="30196"/>
            </a:srgbClr>
          </a:solidFill>
          <a:ln/>
        </p:spPr>
      </p:sp>
      <p:sp>
        <p:nvSpPr>
          <p:cNvPr id="34" name="Text 32"/>
          <p:cNvSpPr/>
          <p:nvPr/>
        </p:nvSpPr>
        <p:spPr>
          <a:xfrm>
            <a:off x="6704647" y="4398274"/>
            <a:ext cx="166444" cy="233021"/>
          </a:xfrm>
          <a:prstGeom prst="rect">
            <a:avLst/>
          </a:prstGeom>
          <a:noFill/>
          <a:ln/>
        </p:spPr>
        <p:txBody>
          <a:bodyPr wrap="square" lIns="0" tIns="0" rIns="0" bIns="0" rtlCol="0" anchor="ctr"/>
          <a:lstStyle/>
          <a:p>
            <a:pPr>
              <a:lnSpc>
                <a:spcPct val="120000"/>
              </a:lnSpc>
            </a:pPr>
            <a:r>
              <a:rPr lang="en-US" sz="1311" b="1" dirty="0">
                <a:solidFill>
                  <a:srgbClr val="D4AF37"/>
                </a:solidFill>
                <a:latin typeface="Oranienbaum" pitchFamily="34" charset="0"/>
                <a:ea typeface="Oranienbaum" pitchFamily="34" charset="-122"/>
                <a:cs typeface="Oranienbaum" pitchFamily="34" charset="-120"/>
              </a:rPr>
              <a:t>3</a:t>
            </a:r>
            <a:endParaRPr lang="en-US" sz="1600" dirty="0"/>
          </a:p>
        </p:txBody>
      </p:sp>
      <p:sp>
        <p:nvSpPr>
          <p:cNvPr id="35" name="Text 33"/>
          <p:cNvSpPr/>
          <p:nvPr/>
        </p:nvSpPr>
        <p:spPr>
          <a:xfrm>
            <a:off x="7044209" y="4298408"/>
            <a:ext cx="1464704" cy="233021"/>
          </a:xfrm>
          <a:prstGeom prst="rect">
            <a:avLst/>
          </a:prstGeom>
          <a:noFill/>
          <a:ln/>
        </p:spPr>
        <p:txBody>
          <a:bodyPr wrap="square" lIns="0" tIns="0" rIns="0" bIns="0" rtlCol="0" anchor="ctr"/>
          <a:lstStyle/>
          <a:p>
            <a:pPr>
              <a:lnSpc>
                <a:spcPct val="130000"/>
              </a:lnSpc>
            </a:pPr>
            <a:r>
              <a:rPr lang="en-US" sz="1180" b="1" dirty="0">
                <a:solidFill>
                  <a:srgbClr val="F5E6C8"/>
                </a:solidFill>
                <a:latin typeface="Quattrocento Sans" pitchFamily="34" charset="0"/>
                <a:ea typeface="Quattrocento Sans" pitchFamily="34" charset="-122"/>
                <a:cs typeface="Quattrocento Sans" pitchFamily="34" charset="-120"/>
              </a:rPr>
              <a:t>Poor &amp; Needy</a:t>
            </a:r>
            <a:endParaRPr lang="en-US" sz="1600" dirty="0"/>
          </a:p>
        </p:txBody>
      </p:sp>
      <p:sp>
        <p:nvSpPr>
          <p:cNvPr id="36" name="Text 34"/>
          <p:cNvSpPr/>
          <p:nvPr/>
        </p:nvSpPr>
        <p:spPr>
          <a:xfrm>
            <a:off x="7044209" y="4531429"/>
            <a:ext cx="1456382" cy="199732"/>
          </a:xfrm>
          <a:prstGeom prst="rect">
            <a:avLst/>
          </a:prstGeom>
          <a:noFill/>
          <a:ln/>
        </p:spPr>
        <p:txBody>
          <a:bodyPr wrap="square" lIns="0" tIns="0" rIns="0" bIns="0" rtlCol="0" anchor="ctr"/>
          <a:lstStyle/>
          <a:p>
            <a:pPr>
              <a:lnSpc>
                <a:spcPct val="130000"/>
              </a:lnSpc>
            </a:pPr>
            <a:r>
              <a:rPr lang="en-US" sz="1048" dirty="0">
                <a:solidFill>
                  <a:srgbClr val="F5E6C8">
                    <a:alpha val="70000"/>
                  </a:srgbClr>
                </a:solidFill>
                <a:latin typeface="Quattrocento Sans" pitchFamily="34" charset="0"/>
                <a:ea typeface="Quattrocento Sans" pitchFamily="34" charset="-122"/>
                <a:cs typeface="Quattrocento Sans" pitchFamily="34" charset="-120"/>
              </a:rPr>
              <a:t>Charity and compassion</a:t>
            </a:r>
            <a:endParaRPr lang="en-US" sz="1600" dirty="0"/>
          </a:p>
        </p:txBody>
      </p:sp>
      <p:sp>
        <p:nvSpPr>
          <p:cNvPr id="37" name="Shape 35"/>
          <p:cNvSpPr/>
          <p:nvPr/>
        </p:nvSpPr>
        <p:spPr>
          <a:xfrm>
            <a:off x="6231409" y="5249911"/>
            <a:ext cx="5623023" cy="1603408"/>
          </a:xfrm>
          <a:custGeom>
            <a:avLst/>
            <a:gdLst/>
            <a:ahLst/>
            <a:cxnLst/>
            <a:rect l="l" t="t" r="r" b="b"/>
            <a:pathLst>
              <a:path w="5623023" h="1603408">
                <a:moveTo>
                  <a:pt x="99860" y="0"/>
                </a:moveTo>
                <a:lnTo>
                  <a:pt x="5523162" y="0"/>
                </a:lnTo>
                <a:cubicBezTo>
                  <a:pt x="5578314" y="0"/>
                  <a:pt x="5623023" y="44709"/>
                  <a:pt x="5623023" y="99860"/>
                </a:cubicBezTo>
                <a:lnTo>
                  <a:pt x="5623023" y="1503547"/>
                </a:lnTo>
                <a:cubicBezTo>
                  <a:pt x="5623023" y="1558699"/>
                  <a:pt x="5578314" y="1603408"/>
                  <a:pt x="5523162" y="1603408"/>
                </a:cubicBezTo>
                <a:lnTo>
                  <a:pt x="99860" y="1603408"/>
                </a:lnTo>
                <a:cubicBezTo>
                  <a:pt x="44709" y="1603408"/>
                  <a:pt x="0" y="1558699"/>
                  <a:pt x="0" y="1503547"/>
                </a:cubicBezTo>
                <a:lnTo>
                  <a:pt x="0" y="99860"/>
                </a:lnTo>
                <a:cubicBezTo>
                  <a:pt x="0" y="44746"/>
                  <a:pt x="44746" y="0"/>
                  <a:pt x="99860" y="0"/>
                </a:cubicBezTo>
                <a:close/>
              </a:path>
            </a:pathLst>
          </a:custGeom>
          <a:solidFill>
            <a:srgbClr val="1A5E4A">
              <a:alpha val="40000"/>
            </a:srgbClr>
          </a:solidFill>
          <a:ln w="8467">
            <a:solidFill>
              <a:srgbClr val="D4AF37">
                <a:alpha val="30196"/>
              </a:srgbClr>
            </a:solidFill>
            <a:prstDash val="solid"/>
          </a:ln>
        </p:spPr>
      </p:sp>
      <p:sp>
        <p:nvSpPr>
          <p:cNvPr id="38" name="Shape 36"/>
          <p:cNvSpPr/>
          <p:nvPr/>
        </p:nvSpPr>
        <p:spPr>
          <a:xfrm>
            <a:off x="8843621" y="5419130"/>
            <a:ext cx="399465" cy="399465"/>
          </a:xfrm>
          <a:custGeom>
            <a:avLst/>
            <a:gdLst/>
            <a:ahLst/>
            <a:cxnLst/>
            <a:rect l="l" t="t" r="r" b="b"/>
            <a:pathLst>
              <a:path w="399465" h="399465">
                <a:moveTo>
                  <a:pt x="199732" y="40025"/>
                </a:moveTo>
                <a:lnTo>
                  <a:pt x="72403" y="87695"/>
                </a:lnTo>
                <a:lnTo>
                  <a:pt x="193101" y="133493"/>
                </a:lnTo>
                <a:cubicBezTo>
                  <a:pt x="197392" y="135131"/>
                  <a:pt x="202073" y="135131"/>
                  <a:pt x="206364" y="133493"/>
                </a:cubicBezTo>
                <a:lnTo>
                  <a:pt x="327062" y="87695"/>
                </a:lnTo>
                <a:lnTo>
                  <a:pt x="199732" y="40025"/>
                </a:lnTo>
                <a:close/>
                <a:moveTo>
                  <a:pt x="0" y="100880"/>
                </a:moveTo>
                <a:cubicBezTo>
                  <a:pt x="0" y="85276"/>
                  <a:pt x="9675" y="71311"/>
                  <a:pt x="24264" y="65849"/>
                </a:cubicBezTo>
                <a:lnTo>
                  <a:pt x="186547" y="4993"/>
                </a:lnTo>
                <a:cubicBezTo>
                  <a:pt x="195051" y="1794"/>
                  <a:pt x="204336" y="1794"/>
                  <a:pt x="212840" y="4993"/>
                </a:cubicBezTo>
                <a:lnTo>
                  <a:pt x="375122" y="65849"/>
                </a:lnTo>
                <a:cubicBezTo>
                  <a:pt x="389712" y="71311"/>
                  <a:pt x="399387" y="85276"/>
                  <a:pt x="399387" y="100880"/>
                </a:cubicBezTo>
                <a:lnTo>
                  <a:pt x="399387" y="128968"/>
                </a:lnTo>
                <a:lnTo>
                  <a:pt x="201839" y="203868"/>
                </a:lnTo>
                <a:cubicBezTo>
                  <a:pt x="200435" y="204414"/>
                  <a:pt x="198874" y="204414"/>
                  <a:pt x="197392" y="203868"/>
                </a:cubicBezTo>
                <a:lnTo>
                  <a:pt x="-156" y="128968"/>
                </a:lnTo>
                <a:lnTo>
                  <a:pt x="-156" y="100880"/>
                </a:lnTo>
                <a:close/>
                <a:moveTo>
                  <a:pt x="0" y="210109"/>
                </a:moveTo>
                <a:lnTo>
                  <a:pt x="0" y="168992"/>
                </a:lnTo>
                <a:lnTo>
                  <a:pt x="184206" y="238899"/>
                </a:lnTo>
                <a:cubicBezTo>
                  <a:pt x="194193" y="242722"/>
                  <a:pt x="205194" y="242722"/>
                  <a:pt x="215180" y="238899"/>
                </a:cubicBezTo>
                <a:lnTo>
                  <a:pt x="399387" y="168992"/>
                </a:lnTo>
                <a:lnTo>
                  <a:pt x="399387" y="210109"/>
                </a:lnTo>
                <a:lnTo>
                  <a:pt x="299521" y="248027"/>
                </a:lnTo>
                <a:lnTo>
                  <a:pt x="299521" y="288052"/>
                </a:lnTo>
                <a:lnTo>
                  <a:pt x="399387" y="250134"/>
                </a:lnTo>
                <a:lnTo>
                  <a:pt x="399387" y="298662"/>
                </a:lnTo>
                <a:cubicBezTo>
                  <a:pt x="399387" y="314266"/>
                  <a:pt x="389712" y="328232"/>
                  <a:pt x="375122" y="333694"/>
                </a:cubicBezTo>
                <a:lnTo>
                  <a:pt x="212840" y="394550"/>
                </a:lnTo>
                <a:cubicBezTo>
                  <a:pt x="204336" y="397748"/>
                  <a:pt x="195051" y="397748"/>
                  <a:pt x="186547" y="394550"/>
                </a:cubicBezTo>
                <a:lnTo>
                  <a:pt x="24264" y="333694"/>
                </a:lnTo>
                <a:cubicBezTo>
                  <a:pt x="9675" y="328232"/>
                  <a:pt x="0" y="314188"/>
                  <a:pt x="0" y="298584"/>
                </a:cubicBezTo>
                <a:lnTo>
                  <a:pt x="0" y="250056"/>
                </a:lnTo>
                <a:lnTo>
                  <a:pt x="99866" y="287974"/>
                </a:lnTo>
                <a:lnTo>
                  <a:pt x="99866" y="247949"/>
                </a:lnTo>
                <a:lnTo>
                  <a:pt x="0" y="210031"/>
                </a:lnTo>
                <a:close/>
                <a:moveTo>
                  <a:pt x="184206" y="319962"/>
                </a:moveTo>
                <a:cubicBezTo>
                  <a:pt x="194193" y="323785"/>
                  <a:pt x="205194" y="323785"/>
                  <a:pt x="215180" y="319962"/>
                </a:cubicBezTo>
                <a:lnTo>
                  <a:pt x="262071" y="302173"/>
                </a:lnTo>
                <a:lnTo>
                  <a:pt x="262071" y="262149"/>
                </a:lnTo>
                <a:lnTo>
                  <a:pt x="201839" y="285009"/>
                </a:lnTo>
                <a:cubicBezTo>
                  <a:pt x="200435" y="285555"/>
                  <a:pt x="198874" y="285555"/>
                  <a:pt x="197392" y="285009"/>
                </a:cubicBezTo>
                <a:lnTo>
                  <a:pt x="137160" y="262149"/>
                </a:lnTo>
                <a:lnTo>
                  <a:pt x="137160" y="302173"/>
                </a:lnTo>
                <a:lnTo>
                  <a:pt x="184050" y="319962"/>
                </a:lnTo>
                <a:close/>
              </a:path>
            </a:pathLst>
          </a:custGeom>
          <a:solidFill>
            <a:srgbClr val="D4AF37"/>
          </a:solidFill>
          <a:ln/>
        </p:spPr>
      </p:sp>
      <p:sp>
        <p:nvSpPr>
          <p:cNvPr id="39" name="Text 37"/>
          <p:cNvSpPr/>
          <p:nvPr/>
        </p:nvSpPr>
        <p:spPr>
          <a:xfrm>
            <a:off x="8466089" y="5951749"/>
            <a:ext cx="1156784" cy="233021"/>
          </a:xfrm>
          <a:prstGeom prst="rect">
            <a:avLst/>
          </a:prstGeom>
          <a:noFill/>
          <a:ln/>
        </p:spPr>
        <p:txBody>
          <a:bodyPr wrap="square" lIns="0" tIns="0" rIns="0" bIns="0" rtlCol="0" anchor="ctr"/>
          <a:lstStyle/>
          <a:p>
            <a:pPr algn="ctr">
              <a:lnSpc>
                <a:spcPct val="120000"/>
              </a:lnSpc>
            </a:pPr>
            <a:r>
              <a:rPr lang="en-US" sz="1311" b="1" dirty="0">
                <a:solidFill>
                  <a:srgbClr val="F5E6C8"/>
                </a:solidFill>
                <a:latin typeface="Unna" pitchFamily="34" charset="0"/>
                <a:ea typeface="Unna" pitchFamily="34" charset="-122"/>
                <a:cs typeface="Unna" pitchFamily="34" charset="-120"/>
              </a:rPr>
              <a:t>Hajj Connection</a:t>
            </a:r>
            <a:endParaRPr lang="en-US" sz="1600" dirty="0"/>
          </a:p>
        </p:txBody>
      </p:sp>
      <p:sp>
        <p:nvSpPr>
          <p:cNvPr id="40" name="Text 38"/>
          <p:cNvSpPr/>
          <p:nvPr/>
        </p:nvSpPr>
        <p:spPr>
          <a:xfrm>
            <a:off x="6367338" y="6251348"/>
            <a:ext cx="5351165" cy="432754"/>
          </a:xfrm>
          <a:prstGeom prst="rect">
            <a:avLst/>
          </a:prstGeom>
          <a:noFill/>
          <a:ln/>
        </p:spPr>
        <p:txBody>
          <a:bodyPr wrap="square" lIns="0" tIns="0" rIns="0" bIns="0" rtlCol="0" anchor="ctr"/>
          <a:lstStyle/>
          <a:p>
            <a:pPr algn="ctr">
              <a:lnSpc>
                <a:spcPct val="140000"/>
              </a:lnSpc>
            </a:pPr>
            <a:r>
              <a:rPr lang="en-US" sz="1048" dirty="0">
                <a:solidFill>
                  <a:srgbClr val="F5E6C8">
                    <a:alpha val="80000"/>
                  </a:srgbClr>
                </a:solidFill>
                <a:latin typeface="Quattrocento Sans" pitchFamily="34" charset="0"/>
                <a:ea typeface="Quattrocento Sans" pitchFamily="34" charset="-122"/>
                <a:cs typeface="Quattrocento Sans" pitchFamily="34" charset="-120"/>
              </a:rPr>
              <a:t>Eid al-Adha coincides with the climax of Hajj, when pilgrims stand at Arafah, seeking Allah's forgiveness and mercy.</a:t>
            </a:r>
            <a:endParaRPr lang="en-US" sz="1600" dirty="0"/>
          </a:p>
        </p:txBody>
      </p:sp>
      <p:pic>
        <p:nvPicPr>
          <p:cNvPr id="41" name="Image 0" descr="https://kimi-img.moonshot.cn/pub/slides/26-03-10-21:24:52-d6o1n96mu6s7bl0if0dg.png">    </p:cNvPr>
          <p:cNvPicPr>
            <a:picLocks noChangeAspect="1"/>
          </p:cNvPicPr>
          <p:nvPr/>
        </p:nvPicPr>
        <p:blipFill>
          <a:blip r:embed="rId1"/>
          <a:stretch>
            <a:fillRect/>
          </a:stretch>
        </p:blipFill>
        <p:spPr>
          <a:xfrm>
            <a:off x="11123565" y="230236"/>
            <a:ext cx="722544" cy="604767"/>
          </a:xfrm>
          <a:prstGeom prst="rect">
            <a:avLst/>
          </a:prstGeom>
        </p:spPr>
      </p:pic>
    </p:spTree>
  </p:cSld>
  <p:clrMapOvr>
    <a:masterClrMapping/>
  </p:clrMapOvr>
  <p:transition>
    <p:fade/>
    <p:spd val="med"/>
  </p:transition>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A3A2A"/>
        </a:solidFill>
      </p:bgPr>
    </p:bg>
    <p:spTree>
      <p:nvGrpSpPr>
        <p:cNvPr id="1" name=""/>
        <p:cNvGrpSpPr/>
        <p:nvPr/>
      </p:nvGrpSpPr>
      <p:grpSpPr>
        <a:xfrm>
          <a:off x="0" y="0"/>
          <a:ext cx="0" cy="0"/>
          <a:chOff x="0" y="0"/>
          <a:chExt cx="0" cy="0"/>
        </a:xfrm>
      </p:grpSpPr>
      <p:sp>
        <p:nvSpPr>
          <p:cNvPr id="2" name="Shape 0"/>
          <p:cNvSpPr/>
          <p:nvPr/>
        </p:nvSpPr>
        <p:spPr>
          <a:xfrm>
            <a:off x="343679" y="343679"/>
            <a:ext cx="68736" cy="412414"/>
          </a:xfrm>
          <a:custGeom>
            <a:avLst/>
            <a:gdLst/>
            <a:ahLst/>
            <a:cxnLst/>
            <a:rect l="l" t="t" r="r" b="b"/>
            <a:pathLst>
              <a:path w="68736" h="412414">
                <a:moveTo>
                  <a:pt x="0" y="0"/>
                </a:moveTo>
                <a:lnTo>
                  <a:pt x="68736" y="0"/>
                </a:lnTo>
                <a:lnTo>
                  <a:pt x="68736" y="412414"/>
                </a:lnTo>
                <a:lnTo>
                  <a:pt x="0" y="412414"/>
                </a:lnTo>
                <a:lnTo>
                  <a:pt x="0" y="0"/>
                </a:lnTo>
                <a:close/>
              </a:path>
            </a:pathLst>
          </a:custGeom>
          <a:solidFill>
            <a:srgbClr val="D4AF37"/>
          </a:solidFill>
          <a:ln/>
        </p:spPr>
      </p:sp>
      <p:sp>
        <p:nvSpPr>
          <p:cNvPr id="3" name="Text 1"/>
          <p:cNvSpPr/>
          <p:nvPr/>
        </p:nvSpPr>
        <p:spPr>
          <a:xfrm>
            <a:off x="549886" y="343679"/>
            <a:ext cx="5601962" cy="412414"/>
          </a:xfrm>
          <a:prstGeom prst="rect">
            <a:avLst/>
          </a:prstGeom>
          <a:noFill/>
          <a:ln/>
        </p:spPr>
        <p:txBody>
          <a:bodyPr wrap="square" lIns="0" tIns="0" rIns="0" bIns="0" rtlCol="0" anchor="ctr"/>
          <a:lstStyle/>
          <a:p>
            <a:pPr>
              <a:lnSpc>
                <a:spcPct val="80000"/>
              </a:lnSpc>
            </a:pPr>
            <a:r>
              <a:rPr lang="en-US" sz="3247" b="1" dirty="0">
                <a:solidFill>
                  <a:srgbClr val="F5E6C8"/>
                </a:solidFill>
                <a:latin typeface="Oranienbaum" pitchFamily="34" charset="0"/>
                <a:ea typeface="Oranienbaum" pitchFamily="34" charset="-122"/>
                <a:cs typeface="Oranienbaum" pitchFamily="34" charset="-120"/>
              </a:rPr>
              <a:t>The Legal Rulings (Ahkam) of Eid</a:t>
            </a:r>
            <a:endParaRPr lang="en-US" sz="1600" dirty="0"/>
          </a:p>
        </p:txBody>
      </p:sp>
      <p:sp>
        <p:nvSpPr>
          <p:cNvPr id="4" name="Text 2"/>
          <p:cNvSpPr/>
          <p:nvPr/>
        </p:nvSpPr>
        <p:spPr>
          <a:xfrm>
            <a:off x="549886" y="859197"/>
            <a:ext cx="11384355" cy="240575"/>
          </a:xfrm>
          <a:prstGeom prst="rect">
            <a:avLst/>
          </a:prstGeom>
          <a:noFill/>
          <a:ln/>
        </p:spPr>
        <p:txBody>
          <a:bodyPr wrap="square" lIns="0" tIns="0" rIns="0" bIns="0" rtlCol="0" anchor="ctr"/>
          <a:lstStyle/>
          <a:p>
            <a:pPr>
              <a:lnSpc>
                <a:spcPct val="120000"/>
              </a:lnSpc>
            </a:pPr>
            <a:r>
              <a:rPr lang="en-US" sz="1353" dirty="0">
                <a:solidFill>
                  <a:srgbClr val="D4AF37"/>
                </a:solidFill>
                <a:latin typeface="Quattrocento Sans" pitchFamily="34" charset="0"/>
                <a:ea typeface="Quattrocento Sans" pitchFamily="34" charset="-122"/>
                <a:cs typeface="Quattrocento Sans" pitchFamily="34" charset="-120"/>
              </a:rPr>
              <a:t>Essential Fiqh Every Muslim Should Know</a:t>
            </a:r>
            <a:endParaRPr lang="en-US" sz="1600" dirty="0"/>
          </a:p>
        </p:txBody>
      </p:sp>
      <p:sp>
        <p:nvSpPr>
          <p:cNvPr id="5" name="Shape 3"/>
          <p:cNvSpPr/>
          <p:nvPr/>
        </p:nvSpPr>
        <p:spPr>
          <a:xfrm>
            <a:off x="352271" y="1314571"/>
            <a:ext cx="3677362" cy="5327019"/>
          </a:xfrm>
          <a:custGeom>
            <a:avLst/>
            <a:gdLst/>
            <a:ahLst/>
            <a:cxnLst/>
            <a:rect l="l" t="t" r="r" b="b"/>
            <a:pathLst>
              <a:path w="3677362" h="5327019">
                <a:moveTo>
                  <a:pt x="103113" y="0"/>
                </a:moveTo>
                <a:lnTo>
                  <a:pt x="3574248" y="0"/>
                </a:lnTo>
                <a:cubicBezTo>
                  <a:pt x="3631196" y="0"/>
                  <a:pt x="3677362" y="46165"/>
                  <a:pt x="3677362" y="103113"/>
                </a:cubicBezTo>
                <a:lnTo>
                  <a:pt x="3677362" y="5223906"/>
                </a:lnTo>
                <a:cubicBezTo>
                  <a:pt x="3677362" y="5280854"/>
                  <a:pt x="3631196" y="5327019"/>
                  <a:pt x="3574248" y="5327019"/>
                </a:cubicBezTo>
                <a:lnTo>
                  <a:pt x="103113" y="5327019"/>
                </a:lnTo>
                <a:cubicBezTo>
                  <a:pt x="46165" y="5327019"/>
                  <a:pt x="0" y="5280854"/>
                  <a:pt x="0" y="5223906"/>
                </a:cubicBezTo>
                <a:lnTo>
                  <a:pt x="0" y="103113"/>
                </a:lnTo>
                <a:cubicBezTo>
                  <a:pt x="0" y="46203"/>
                  <a:pt x="46203" y="0"/>
                  <a:pt x="103113" y="0"/>
                </a:cubicBezTo>
                <a:close/>
              </a:path>
            </a:pathLst>
          </a:custGeom>
          <a:gradFill rotWithShape="1" flip="none">
            <a:gsLst>
              <a:gs pos="0">
                <a:srgbClr val="1A5E4A">
                  <a:alpha val="60000"/>
                </a:srgbClr>
              </a:gs>
              <a:gs pos="100000">
                <a:srgbClr val="0A3A2A">
                  <a:alpha val="60000"/>
                </a:srgbClr>
              </a:gs>
            </a:gsLst>
            <a:lin ang="2700000" scaled="1"/>
          </a:gradFill>
          <a:ln w="25400">
            <a:solidFill>
              <a:srgbClr val="D4AF37">
                <a:alpha val="50196"/>
              </a:srgbClr>
            </a:solidFill>
            <a:prstDash val="solid"/>
          </a:ln>
        </p:spPr>
      </p:sp>
      <p:sp>
        <p:nvSpPr>
          <p:cNvPr id="6" name="Shape 4"/>
          <p:cNvSpPr/>
          <p:nvPr/>
        </p:nvSpPr>
        <p:spPr>
          <a:xfrm>
            <a:off x="1865352" y="1546554"/>
            <a:ext cx="652989" cy="652989"/>
          </a:xfrm>
          <a:custGeom>
            <a:avLst/>
            <a:gdLst/>
            <a:ahLst/>
            <a:cxnLst/>
            <a:rect l="l" t="t" r="r" b="b"/>
            <a:pathLst>
              <a:path w="652989" h="652989">
                <a:moveTo>
                  <a:pt x="326495" y="0"/>
                </a:moveTo>
                <a:lnTo>
                  <a:pt x="326495" y="0"/>
                </a:lnTo>
                <a:cubicBezTo>
                  <a:pt x="506692" y="0"/>
                  <a:pt x="652989" y="146297"/>
                  <a:pt x="652989" y="326495"/>
                </a:cubicBezTo>
                <a:lnTo>
                  <a:pt x="652989" y="326495"/>
                </a:lnTo>
                <a:cubicBezTo>
                  <a:pt x="652989" y="506692"/>
                  <a:pt x="506692" y="652989"/>
                  <a:pt x="326495" y="652989"/>
                </a:cubicBezTo>
                <a:lnTo>
                  <a:pt x="326495" y="652989"/>
                </a:lnTo>
                <a:cubicBezTo>
                  <a:pt x="146297" y="652989"/>
                  <a:pt x="0" y="506692"/>
                  <a:pt x="0" y="326495"/>
                </a:cubicBezTo>
                <a:lnTo>
                  <a:pt x="0" y="326495"/>
                </a:lnTo>
                <a:cubicBezTo>
                  <a:pt x="0" y="146297"/>
                  <a:pt x="146297" y="0"/>
                  <a:pt x="326495" y="0"/>
                </a:cubicBezTo>
                <a:close/>
              </a:path>
            </a:pathLst>
          </a:custGeom>
          <a:solidFill>
            <a:srgbClr val="D4AF37">
              <a:alpha val="20000"/>
            </a:srgbClr>
          </a:solidFill>
          <a:ln w="50800">
            <a:solidFill>
              <a:srgbClr val="D4AF37">
                <a:alpha val="40000"/>
              </a:srgbClr>
            </a:solidFill>
            <a:prstDash val="solid"/>
          </a:ln>
        </p:spPr>
      </p:sp>
      <p:sp>
        <p:nvSpPr>
          <p:cNvPr id="7" name="Shape 5"/>
          <p:cNvSpPr/>
          <p:nvPr/>
        </p:nvSpPr>
        <p:spPr>
          <a:xfrm>
            <a:off x="2075855" y="1718393"/>
            <a:ext cx="231983" cy="309311"/>
          </a:xfrm>
          <a:custGeom>
            <a:avLst/>
            <a:gdLst/>
            <a:ahLst/>
            <a:cxnLst/>
            <a:rect l="l" t="t" r="r" b="b"/>
            <a:pathLst>
              <a:path w="231983" h="309311">
                <a:moveTo>
                  <a:pt x="193319" y="38664"/>
                </a:moveTo>
                <a:cubicBezTo>
                  <a:pt x="193319" y="17325"/>
                  <a:pt x="175995" y="0"/>
                  <a:pt x="154655" y="0"/>
                </a:cubicBezTo>
                <a:cubicBezTo>
                  <a:pt x="133316" y="0"/>
                  <a:pt x="115992" y="17325"/>
                  <a:pt x="115992" y="38664"/>
                </a:cubicBezTo>
                <a:cubicBezTo>
                  <a:pt x="115992" y="60003"/>
                  <a:pt x="133316" y="77328"/>
                  <a:pt x="154655" y="77328"/>
                </a:cubicBezTo>
                <a:cubicBezTo>
                  <a:pt x="175995" y="77328"/>
                  <a:pt x="193319" y="60003"/>
                  <a:pt x="193319" y="38664"/>
                </a:cubicBezTo>
                <a:close/>
                <a:moveTo>
                  <a:pt x="121247" y="159488"/>
                </a:moveTo>
                <a:lnTo>
                  <a:pt x="135082" y="178518"/>
                </a:lnTo>
                <a:cubicBezTo>
                  <a:pt x="139009" y="183895"/>
                  <a:pt x="144929" y="187399"/>
                  <a:pt x="151514" y="188245"/>
                </a:cubicBezTo>
                <a:cubicBezTo>
                  <a:pt x="158099" y="189090"/>
                  <a:pt x="164744" y="187218"/>
                  <a:pt x="169879" y="182989"/>
                </a:cubicBezTo>
                <a:lnTo>
                  <a:pt x="223042" y="139492"/>
                </a:lnTo>
                <a:cubicBezTo>
                  <a:pt x="233373" y="131034"/>
                  <a:pt x="234883" y="115810"/>
                  <a:pt x="226425" y="105480"/>
                </a:cubicBezTo>
                <a:cubicBezTo>
                  <a:pt x="217967" y="95149"/>
                  <a:pt x="202744" y="93639"/>
                  <a:pt x="192413" y="102097"/>
                </a:cubicBezTo>
                <a:lnTo>
                  <a:pt x="159065" y="129403"/>
                </a:lnTo>
                <a:lnTo>
                  <a:pt x="143237" y="107655"/>
                </a:lnTo>
                <a:cubicBezTo>
                  <a:pt x="133813" y="94666"/>
                  <a:pt x="118710" y="86994"/>
                  <a:pt x="102640" y="86994"/>
                </a:cubicBezTo>
                <a:cubicBezTo>
                  <a:pt x="83973" y="86994"/>
                  <a:pt x="66876" y="97324"/>
                  <a:pt x="58177" y="113817"/>
                </a:cubicBezTo>
                <a:lnTo>
                  <a:pt x="28877" y="169698"/>
                </a:lnTo>
                <a:cubicBezTo>
                  <a:pt x="16674" y="192957"/>
                  <a:pt x="23198" y="221592"/>
                  <a:pt x="44343" y="237239"/>
                </a:cubicBezTo>
                <a:lnTo>
                  <a:pt x="76482" y="260981"/>
                </a:lnTo>
                <a:lnTo>
                  <a:pt x="24165" y="260981"/>
                </a:lnTo>
                <a:cubicBezTo>
                  <a:pt x="10814" y="260981"/>
                  <a:pt x="0" y="271795"/>
                  <a:pt x="0" y="285146"/>
                </a:cubicBezTo>
                <a:cubicBezTo>
                  <a:pt x="0" y="298497"/>
                  <a:pt x="10814" y="309311"/>
                  <a:pt x="24165" y="309311"/>
                </a:cubicBezTo>
                <a:lnTo>
                  <a:pt x="149822" y="309311"/>
                </a:lnTo>
                <a:cubicBezTo>
                  <a:pt x="160274" y="309311"/>
                  <a:pt x="169517" y="302605"/>
                  <a:pt x="172779" y="292697"/>
                </a:cubicBezTo>
                <a:cubicBezTo>
                  <a:pt x="176041" y="282790"/>
                  <a:pt x="172598" y="271916"/>
                  <a:pt x="164201" y="265693"/>
                </a:cubicBezTo>
                <a:lnTo>
                  <a:pt x="94062" y="213859"/>
                </a:lnTo>
                <a:lnTo>
                  <a:pt x="121247" y="159488"/>
                </a:lnTo>
                <a:close/>
              </a:path>
            </a:pathLst>
          </a:custGeom>
          <a:solidFill>
            <a:srgbClr val="D4AF37"/>
          </a:solidFill>
          <a:ln/>
        </p:spPr>
      </p:sp>
      <p:sp>
        <p:nvSpPr>
          <p:cNvPr id="8" name="Text 6"/>
          <p:cNvSpPr/>
          <p:nvPr/>
        </p:nvSpPr>
        <p:spPr>
          <a:xfrm>
            <a:off x="515518" y="2388567"/>
            <a:ext cx="3350867" cy="274943"/>
          </a:xfrm>
          <a:prstGeom prst="rect">
            <a:avLst/>
          </a:prstGeom>
          <a:noFill/>
          <a:ln/>
        </p:spPr>
        <p:txBody>
          <a:bodyPr wrap="square" lIns="0" tIns="0" rIns="0" bIns="0" rtlCol="0" anchor="ctr"/>
          <a:lstStyle/>
          <a:p>
            <a:pPr algn="ctr">
              <a:lnSpc>
                <a:spcPct val="110000"/>
              </a:lnSpc>
            </a:pPr>
            <a:r>
              <a:rPr lang="en-US" sz="1624" b="1" dirty="0">
                <a:solidFill>
                  <a:srgbClr val="F5E6C8"/>
                </a:solidFill>
                <a:latin typeface="Unna" pitchFamily="34" charset="0"/>
                <a:ea typeface="Unna" pitchFamily="34" charset="-122"/>
                <a:cs typeface="Unna" pitchFamily="34" charset="-120"/>
              </a:rPr>
              <a:t>The Eid Prayer</a:t>
            </a:r>
            <a:endParaRPr lang="en-US" sz="1600" dirty="0"/>
          </a:p>
        </p:txBody>
      </p:sp>
      <p:sp>
        <p:nvSpPr>
          <p:cNvPr id="9" name="Shape 7"/>
          <p:cNvSpPr/>
          <p:nvPr/>
        </p:nvSpPr>
        <p:spPr>
          <a:xfrm>
            <a:off x="567070" y="2957965"/>
            <a:ext cx="3247763" cy="1305979"/>
          </a:xfrm>
          <a:custGeom>
            <a:avLst/>
            <a:gdLst/>
            <a:ahLst/>
            <a:cxnLst/>
            <a:rect l="l" t="t" r="r" b="b"/>
            <a:pathLst>
              <a:path w="3247763" h="1305979">
                <a:moveTo>
                  <a:pt x="68734" y="0"/>
                </a:moveTo>
                <a:lnTo>
                  <a:pt x="3179030" y="0"/>
                </a:lnTo>
                <a:cubicBezTo>
                  <a:pt x="3216990" y="0"/>
                  <a:pt x="3247763" y="30773"/>
                  <a:pt x="3247763" y="68734"/>
                </a:cubicBezTo>
                <a:lnTo>
                  <a:pt x="3247763" y="1237245"/>
                </a:lnTo>
                <a:cubicBezTo>
                  <a:pt x="3247763" y="1275206"/>
                  <a:pt x="3216990" y="1305979"/>
                  <a:pt x="3179030" y="1305979"/>
                </a:cubicBezTo>
                <a:lnTo>
                  <a:pt x="68734" y="1305979"/>
                </a:lnTo>
                <a:cubicBezTo>
                  <a:pt x="30773" y="1305979"/>
                  <a:pt x="0" y="1275206"/>
                  <a:pt x="0" y="1237245"/>
                </a:cubicBezTo>
                <a:lnTo>
                  <a:pt x="0" y="68734"/>
                </a:lnTo>
                <a:cubicBezTo>
                  <a:pt x="0" y="30799"/>
                  <a:pt x="30799" y="0"/>
                  <a:pt x="68734" y="0"/>
                </a:cubicBezTo>
                <a:close/>
              </a:path>
            </a:pathLst>
          </a:custGeom>
          <a:solidFill>
            <a:srgbClr val="0A3A2A">
              <a:alpha val="50196"/>
            </a:srgbClr>
          </a:solidFill>
          <a:ln/>
        </p:spPr>
      </p:sp>
      <p:sp>
        <p:nvSpPr>
          <p:cNvPr id="10" name="Text 8"/>
          <p:cNvSpPr/>
          <p:nvPr/>
        </p:nvSpPr>
        <p:spPr>
          <a:xfrm>
            <a:off x="704541" y="3095436"/>
            <a:ext cx="3041556" cy="206207"/>
          </a:xfrm>
          <a:prstGeom prst="rect">
            <a:avLst/>
          </a:prstGeom>
          <a:noFill/>
          <a:ln/>
        </p:spPr>
        <p:txBody>
          <a:bodyPr wrap="square" lIns="0" tIns="0" rIns="0" bIns="0" rtlCol="0" anchor="ctr"/>
          <a:lstStyle/>
          <a:p>
            <a:pPr>
              <a:lnSpc>
                <a:spcPct val="130000"/>
              </a:lnSpc>
            </a:pPr>
            <a:r>
              <a:rPr lang="en-US" sz="1082" b="1" dirty="0">
                <a:solidFill>
                  <a:srgbClr val="D4AF37"/>
                </a:solidFill>
                <a:latin typeface="Quattrocento Sans" pitchFamily="34" charset="0"/>
                <a:ea typeface="Quattrocento Sans" pitchFamily="34" charset="-122"/>
                <a:cs typeface="Quattrocento Sans" pitchFamily="34" charset="-120"/>
              </a:rPr>
              <a:t>Ruling</a:t>
            </a:r>
            <a:endParaRPr lang="en-US" sz="1600" dirty="0"/>
          </a:p>
        </p:txBody>
      </p:sp>
      <p:sp>
        <p:nvSpPr>
          <p:cNvPr id="11" name="Text 9"/>
          <p:cNvSpPr/>
          <p:nvPr/>
        </p:nvSpPr>
        <p:spPr>
          <a:xfrm>
            <a:off x="704541" y="3370379"/>
            <a:ext cx="3050148" cy="756093"/>
          </a:xfrm>
          <a:prstGeom prst="rect">
            <a:avLst/>
          </a:prstGeom>
          <a:noFill/>
          <a:ln/>
        </p:spPr>
        <p:txBody>
          <a:bodyPr wrap="square" lIns="0" tIns="0" rIns="0" bIns="0" rtlCol="0" anchor="ctr"/>
          <a:lstStyle/>
          <a:p>
            <a:pPr>
              <a:lnSpc>
                <a:spcPct val="140000"/>
              </a:lnSpc>
            </a:pPr>
            <a:r>
              <a:rPr lang="en-US" sz="1218" b="1" dirty="0">
                <a:solidFill>
                  <a:srgbClr val="D4AF37"/>
                </a:solidFill>
                <a:latin typeface="Quattrocento Sans" pitchFamily="34" charset="0"/>
                <a:ea typeface="Quattrocento Sans" pitchFamily="34" charset="-122"/>
                <a:cs typeface="Quattrocento Sans" pitchFamily="34" charset="-120"/>
              </a:rPr>
              <a:t>Wajib</a:t>
            </a:r>
            <a:pPr>
              <a:lnSpc>
                <a:spcPct val="140000"/>
              </a:lnSpc>
            </a:pPr>
            <a:r>
              <a:rPr lang="en-US" sz="1218" dirty="0">
                <a:solidFill>
                  <a:srgbClr val="F5E6C8"/>
                </a:solidFill>
                <a:latin typeface="Quattrocento Sans" pitchFamily="34" charset="0"/>
                <a:ea typeface="Quattrocento Sans" pitchFamily="34" charset="-122"/>
                <a:cs typeface="Quattrocento Sans" pitchFamily="34" charset="-120"/>
              </a:rPr>
              <a:t> (obligatory) according to many scholars, or at minimum </a:t>
            </a:r>
            <a:pPr>
              <a:lnSpc>
                <a:spcPct val="140000"/>
              </a:lnSpc>
            </a:pPr>
            <a:r>
              <a:rPr lang="en-US" sz="1218" b="1" dirty="0">
                <a:solidFill>
                  <a:srgbClr val="D4AF37"/>
                </a:solidFill>
                <a:latin typeface="Quattrocento Sans" pitchFamily="34" charset="0"/>
                <a:ea typeface="Quattrocento Sans" pitchFamily="34" charset="-122"/>
                <a:cs typeface="Quattrocento Sans" pitchFamily="34" charset="-120"/>
              </a:rPr>
              <a:t>Sunnah Mu'akkadah</a:t>
            </a:r>
            <a:pPr>
              <a:lnSpc>
                <a:spcPct val="140000"/>
              </a:lnSpc>
            </a:pPr>
            <a:r>
              <a:rPr lang="en-US" sz="1218" dirty="0">
                <a:solidFill>
                  <a:srgbClr val="F5E6C8"/>
                </a:solidFill>
                <a:latin typeface="Quattrocento Sans" pitchFamily="34" charset="0"/>
                <a:ea typeface="Quattrocento Sans" pitchFamily="34" charset="-122"/>
                <a:cs typeface="Quattrocento Sans" pitchFamily="34" charset="-120"/>
              </a:rPr>
              <a:t> (strongly recommended).</a:t>
            </a:r>
            <a:endParaRPr lang="en-US" sz="1600" dirty="0"/>
          </a:p>
        </p:txBody>
      </p:sp>
      <p:sp>
        <p:nvSpPr>
          <p:cNvPr id="12" name="Shape 10"/>
          <p:cNvSpPr/>
          <p:nvPr/>
        </p:nvSpPr>
        <p:spPr>
          <a:xfrm>
            <a:off x="567070" y="4713230"/>
            <a:ext cx="3247763" cy="1555146"/>
          </a:xfrm>
          <a:custGeom>
            <a:avLst/>
            <a:gdLst/>
            <a:ahLst/>
            <a:cxnLst/>
            <a:rect l="l" t="t" r="r" b="b"/>
            <a:pathLst>
              <a:path w="3247763" h="1555146">
                <a:moveTo>
                  <a:pt x="68737" y="0"/>
                </a:moveTo>
                <a:lnTo>
                  <a:pt x="3179026" y="0"/>
                </a:lnTo>
                <a:cubicBezTo>
                  <a:pt x="3216988" y="0"/>
                  <a:pt x="3247763" y="30775"/>
                  <a:pt x="3247763" y="68737"/>
                </a:cubicBezTo>
                <a:lnTo>
                  <a:pt x="3247763" y="1486408"/>
                </a:lnTo>
                <a:cubicBezTo>
                  <a:pt x="3247763" y="1524371"/>
                  <a:pt x="3216988" y="1555146"/>
                  <a:pt x="3179026" y="1555146"/>
                </a:cubicBezTo>
                <a:lnTo>
                  <a:pt x="68737" y="1555146"/>
                </a:lnTo>
                <a:cubicBezTo>
                  <a:pt x="30775" y="1555146"/>
                  <a:pt x="0" y="1524371"/>
                  <a:pt x="0" y="1486408"/>
                </a:cubicBezTo>
                <a:lnTo>
                  <a:pt x="0" y="68737"/>
                </a:lnTo>
                <a:cubicBezTo>
                  <a:pt x="0" y="30775"/>
                  <a:pt x="30775" y="0"/>
                  <a:pt x="68737" y="0"/>
                </a:cubicBezTo>
                <a:close/>
              </a:path>
            </a:pathLst>
          </a:custGeom>
          <a:solidFill>
            <a:srgbClr val="0A3A2A">
              <a:alpha val="50196"/>
            </a:srgbClr>
          </a:solidFill>
          <a:ln/>
        </p:spPr>
      </p:sp>
      <p:sp>
        <p:nvSpPr>
          <p:cNvPr id="13" name="Text 11"/>
          <p:cNvSpPr/>
          <p:nvPr/>
        </p:nvSpPr>
        <p:spPr>
          <a:xfrm>
            <a:off x="704541" y="4850702"/>
            <a:ext cx="3041556" cy="206207"/>
          </a:xfrm>
          <a:prstGeom prst="rect">
            <a:avLst/>
          </a:prstGeom>
          <a:noFill/>
          <a:ln/>
        </p:spPr>
        <p:txBody>
          <a:bodyPr wrap="square" lIns="0" tIns="0" rIns="0" bIns="0" rtlCol="0" anchor="ctr"/>
          <a:lstStyle/>
          <a:p>
            <a:pPr>
              <a:lnSpc>
                <a:spcPct val="130000"/>
              </a:lnSpc>
            </a:pPr>
            <a:r>
              <a:rPr lang="en-US" sz="1082" b="1" dirty="0">
                <a:solidFill>
                  <a:srgbClr val="D4AF37"/>
                </a:solidFill>
                <a:latin typeface="Quattrocento Sans" pitchFamily="34" charset="0"/>
                <a:ea typeface="Quattrocento Sans" pitchFamily="34" charset="-122"/>
                <a:cs typeface="Quattrocento Sans" pitchFamily="34" charset="-120"/>
              </a:rPr>
              <a:t>Who Should Attend?</a:t>
            </a:r>
            <a:endParaRPr lang="en-US" sz="1600" dirty="0"/>
          </a:p>
        </p:txBody>
      </p:sp>
      <p:sp>
        <p:nvSpPr>
          <p:cNvPr id="14" name="Text 12"/>
          <p:cNvSpPr/>
          <p:nvPr/>
        </p:nvSpPr>
        <p:spPr>
          <a:xfrm>
            <a:off x="704541" y="5125645"/>
            <a:ext cx="3050148" cy="1005260"/>
          </a:xfrm>
          <a:prstGeom prst="rect">
            <a:avLst/>
          </a:prstGeom>
          <a:noFill/>
          <a:ln/>
        </p:spPr>
        <p:txBody>
          <a:bodyPr wrap="square" lIns="0" tIns="0" rIns="0" bIns="0" rtlCol="0" anchor="ctr"/>
          <a:lstStyle/>
          <a:p>
            <a:pPr>
              <a:lnSpc>
                <a:spcPct val="140000"/>
              </a:lnSpc>
            </a:pPr>
            <a:r>
              <a:rPr lang="en-US" sz="1218" dirty="0">
                <a:solidFill>
                  <a:srgbClr val="F5E6C8"/>
                </a:solidFill>
                <a:latin typeface="Quattrocento Sans" pitchFamily="34" charset="0"/>
                <a:ea typeface="Quattrocento Sans" pitchFamily="34" charset="-122"/>
                <a:cs typeface="Quattrocento Sans" pitchFamily="34" charset="-120"/>
              </a:rPr>
              <a:t>All adult Muslims, men and women, are encouraged to attend. Women who cannot pray are still encouraged to witness the gathering.</a:t>
            </a:r>
            <a:endParaRPr lang="en-US" sz="1600" dirty="0"/>
          </a:p>
        </p:txBody>
      </p:sp>
      <p:sp>
        <p:nvSpPr>
          <p:cNvPr id="15" name="Shape 13"/>
          <p:cNvSpPr/>
          <p:nvPr/>
        </p:nvSpPr>
        <p:spPr>
          <a:xfrm>
            <a:off x="4254903" y="1314571"/>
            <a:ext cx="3677362" cy="5327019"/>
          </a:xfrm>
          <a:custGeom>
            <a:avLst/>
            <a:gdLst/>
            <a:ahLst/>
            <a:cxnLst/>
            <a:rect l="l" t="t" r="r" b="b"/>
            <a:pathLst>
              <a:path w="3677362" h="5327019">
                <a:moveTo>
                  <a:pt x="103113" y="0"/>
                </a:moveTo>
                <a:lnTo>
                  <a:pt x="3574248" y="0"/>
                </a:lnTo>
                <a:cubicBezTo>
                  <a:pt x="3631196" y="0"/>
                  <a:pt x="3677362" y="46165"/>
                  <a:pt x="3677362" y="103113"/>
                </a:cubicBezTo>
                <a:lnTo>
                  <a:pt x="3677362" y="5223906"/>
                </a:lnTo>
                <a:cubicBezTo>
                  <a:pt x="3677362" y="5280854"/>
                  <a:pt x="3631196" y="5327019"/>
                  <a:pt x="3574248" y="5327019"/>
                </a:cubicBezTo>
                <a:lnTo>
                  <a:pt x="103113" y="5327019"/>
                </a:lnTo>
                <a:cubicBezTo>
                  <a:pt x="46165" y="5327019"/>
                  <a:pt x="0" y="5280854"/>
                  <a:pt x="0" y="5223906"/>
                </a:cubicBezTo>
                <a:lnTo>
                  <a:pt x="0" y="103113"/>
                </a:lnTo>
                <a:cubicBezTo>
                  <a:pt x="0" y="46203"/>
                  <a:pt x="46203" y="0"/>
                  <a:pt x="103113" y="0"/>
                </a:cubicBezTo>
                <a:close/>
              </a:path>
            </a:pathLst>
          </a:custGeom>
          <a:gradFill rotWithShape="1" flip="none">
            <a:gsLst>
              <a:gs pos="0">
                <a:srgbClr val="1A5E4A">
                  <a:alpha val="60000"/>
                </a:srgbClr>
              </a:gs>
              <a:gs pos="100000">
                <a:srgbClr val="0A3A2A">
                  <a:alpha val="60000"/>
                </a:srgbClr>
              </a:gs>
            </a:gsLst>
            <a:lin ang="2700000" scaled="1"/>
          </a:gradFill>
          <a:ln w="25400">
            <a:solidFill>
              <a:srgbClr val="D4AF37">
                <a:alpha val="50196"/>
              </a:srgbClr>
            </a:solidFill>
            <a:prstDash val="solid"/>
          </a:ln>
        </p:spPr>
      </p:sp>
      <p:sp>
        <p:nvSpPr>
          <p:cNvPr id="16" name="Shape 14"/>
          <p:cNvSpPr/>
          <p:nvPr/>
        </p:nvSpPr>
        <p:spPr>
          <a:xfrm>
            <a:off x="5767984" y="1546554"/>
            <a:ext cx="652989" cy="652989"/>
          </a:xfrm>
          <a:custGeom>
            <a:avLst/>
            <a:gdLst/>
            <a:ahLst/>
            <a:cxnLst/>
            <a:rect l="l" t="t" r="r" b="b"/>
            <a:pathLst>
              <a:path w="652989" h="652989">
                <a:moveTo>
                  <a:pt x="326495" y="0"/>
                </a:moveTo>
                <a:lnTo>
                  <a:pt x="326495" y="0"/>
                </a:lnTo>
                <a:cubicBezTo>
                  <a:pt x="506692" y="0"/>
                  <a:pt x="652989" y="146297"/>
                  <a:pt x="652989" y="326495"/>
                </a:cubicBezTo>
                <a:lnTo>
                  <a:pt x="652989" y="326495"/>
                </a:lnTo>
                <a:cubicBezTo>
                  <a:pt x="652989" y="506692"/>
                  <a:pt x="506692" y="652989"/>
                  <a:pt x="326495" y="652989"/>
                </a:cubicBezTo>
                <a:lnTo>
                  <a:pt x="326495" y="652989"/>
                </a:lnTo>
                <a:cubicBezTo>
                  <a:pt x="146297" y="652989"/>
                  <a:pt x="0" y="506692"/>
                  <a:pt x="0" y="326495"/>
                </a:cubicBezTo>
                <a:lnTo>
                  <a:pt x="0" y="326495"/>
                </a:lnTo>
                <a:cubicBezTo>
                  <a:pt x="0" y="146297"/>
                  <a:pt x="146297" y="0"/>
                  <a:pt x="326495" y="0"/>
                </a:cubicBezTo>
                <a:close/>
              </a:path>
            </a:pathLst>
          </a:custGeom>
          <a:solidFill>
            <a:srgbClr val="D4AF37">
              <a:alpha val="20000"/>
            </a:srgbClr>
          </a:solidFill>
          <a:ln w="50800">
            <a:solidFill>
              <a:srgbClr val="D4AF37">
                <a:alpha val="40000"/>
              </a:srgbClr>
            </a:solidFill>
            <a:prstDash val="solid"/>
          </a:ln>
        </p:spPr>
      </p:sp>
      <p:sp>
        <p:nvSpPr>
          <p:cNvPr id="17" name="Shape 15"/>
          <p:cNvSpPr/>
          <p:nvPr/>
        </p:nvSpPr>
        <p:spPr>
          <a:xfrm>
            <a:off x="5939823" y="1718393"/>
            <a:ext cx="309311" cy="309311"/>
          </a:xfrm>
          <a:custGeom>
            <a:avLst/>
            <a:gdLst/>
            <a:ahLst/>
            <a:cxnLst/>
            <a:rect l="l" t="t" r="r" b="b"/>
            <a:pathLst>
              <a:path w="309311" h="309311">
                <a:moveTo>
                  <a:pt x="221834" y="249201"/>
                </a:moveTo>
                <a:lnTo>
                  <a:pt x="60110" y="87477"/>
                </a:lnTo>
                <a:cubicBezTo>
                  <a:pt x="46578" y="106446"/>
                  <a:pt x="38664" y="129645"/>
                  <a:pt x="38664" y="154655"/>
                </a:cubicBezTo>
                <a:cubicBezTo>
                  <a:pt x="38664" y="218692"/>
                  <a:pt x="90618" y="270647"/>
                  <a:pt x="154655" y="270647"/>
                </a:cubicBezTo>
                <a:cubicBezTo>
                  <a:pt x="179726" y="270647"/>
                  <a:pt x="202925" y="262733"/>
                  <a:pt x="221834" y="249201"/>
                </a:cubicBezTo>
                <a:close/>
                <a:moveTo>
                  <a:pt x="249201" y="221834"/>
                </a:moveTo>
                <a:cubicBezTo>
                  <a:pt x="262733" y="202864"/>
                  <a:pt x="270647" y="179666"/>
                  <a:pt x="270647" y="154655"/>
                </a:cubicBezTo>
                <a:cubicBezTo>
                  <a:pt x="270647" y="90618"/>
                  <a:pt x="218692" y="38664"/>
                  <a:pt x="154655" y="38664"/>
                </a:cubicBezTo>
                <a:cubicBezTo>
                  <a:pt x="129584" y="38664"/>
                  <a:pt x="106386" y="46578"/>
                  <a:pt x="87477" y="60110"/>
                </a:cubicBezTo>
                <a:lnTo>
                  <a:pt x="249201" y="221834"/>
                </a:lnTo>
                <a:close/>
                <a:moveTo>
                  <a:pt x="0" y="154655"/>
                </a:moveTo>
                <a:cubicBezTo>
                  <a:pt x="0" y="69299"/>
                  <a:pt x="69299" y="0"/>
                  <a:pt x="154655" y="0"/>
                </a:cubicBezTo>
                <a:cubicBezTo>
                  <a:pt x="240012" y="0"/>
                  <a:pt x="309311" y="69299"/>
                  <a:pt x="309311" y="154655"/>
                </a:cubicBezTo>
                <a:cubicBezTo>
                  <a:pt x="309311" y="240012"/>
                  <a:pt x="240012" y="309311"/>
                  <a:pt x="154655" y="309311"/>
                </a:cubicBezTo>
                <a:cubicBezTo>
                  <a:pt x="69299" y="309311"/>
                  <a:pt x="0" y="240012"/>
                  <a:pt x="0" y="154655"/>
                </a:cubicBezTo>
                <a:close/>
              </a:path>
            </a:pathLst>
          </a:custGeom>
          <a:solidFill>
            <a:srgbClr val="D4AF37"/>
          </a:solidFill>
          <a:ln/>
        </p:spPr>
      </p:sp>
      <p:sp>
        <p:nvSpPr>
          <p:cNvPr id="18" name="Text 16"/>
          <p:cNvSpPr/>
          <p:nvPr/>
        </p:nvSpPr>
        <p:spPr>
          <a:xfrm>
            <a:off x="4418150" y="2388567"/>
            <a:ext cx="3350867" cy="274943"/>
          </a:xfrm>
          <a:prstGeom prst="rect">
            <a:avLst/>
          </a:prstGeom>
          <a:noFill/>
          <a:ln/>
        </p:spPr>
        <p:txBody>
          <a:bodyPr wrap="square" lIns="0" tIns="0" rIns="0" bIns="0" rtlCol="0" anchor="ctr"/>
          <a:lstStyle/>
          <a:p>
            <a:pPr algn="ctr">
              <a:lnSpc>
                <a:spcPct val="110000"/>
              </a:lnSpc>
            </a:pPr>
            <a:r>
              <a:rPr lang="en-US" sz="1624" b="1" dirty="0">
                <a:solidFill>
                  <a:srgbClr val="F5E6C8"/>
                </a:solidFill>
                <a:latin typeface="Unna" pitchFamily="34" charset="0"/>
                <a:ea typeface="Unna" pitchFamily="34" charset="-122"/>
                <a:cs typeface="Unna" pitchFamily="34" charset="-120"/>
              </a:rPr>
              <a:t>Prohibition of Fasting</a:t>
            </a:r>
            <a:endParaRPr lang="en-US" sz="1600" dirty="0"/>
          </a:p>
        </p:txBody>
      </p:sp>
      <p:sp>
        <p:nvSpPr>
          <p:cNvPr id="19" name="Shape 17"/>
          <p:cNvSpPr/>
          <p:nvPr/>
        </p:nvSpPr>
        <p:spPr>
          <a:xfrm>
            <a:off x="4469702" y="3020794"/>
            <a:ext cx="3247763" cy="1305979"/>
          </a:xfrm>
          <a:custGeom>
            <a:avLst/>
            <a:gdLst/>
            <a:ahLst/>
            <a:cxnLst/>
            <a:rect l="l" t="t" r="r" b="b"/>
            <a:pathLst>
              <a:path w="3247763" h="1305979">
                <a:moveTo>
                  <a:pt x="68734" y="0"/>
                </a:moveTo>
                <a:lnTo>
                  <a:pt x="3179030" y="0"/>
                </a:lnTo>
                <a:cubicBezTo>
                  <a:pt x="3216990" y="0"/>
                  <a:pt x="3247763" y="30773"/>
                  <a:pt x="3247763" y="68734"/>
                </a:cubicBezTo>
                <a:lnTo>
                  <a:pt x="3247763" y="1237245"/>
                </a:lnTo>
                <a:cubicBezTo>
                  <a:pt x="3247763" y="1275206"/>
                  <a:pt x="3216990" y="1305979"/>
                  <a:pt x="3179030" y="1305979"/>
                </a:cubicBezTo>
                <a:lnTo>
                  <a:pt x="68734" y="1305979"/>
                </a:lnTo>
                <a:cubicBezTo>
                  <a:pt x="30773" y="1305979"/>
                  <a:pt x="0" y="1275206"/>
                  <a:pt x="0" y="1237245"/>
                </a:cubicBezTo>
                <a:lnTo>
                  <a:pt x="0" y="68734"/>
                </a:lnTo>
                <a:cubicBezTo>
                  <a:pt x="0" y="30799"/>
                  <a:pt x="30799" y="0"/>
                  <a:pt x="68734" y="0"/>
                </a:cubicBezTo>
                <a:close/>
              </a:path>
            </a:pathLst>
          </a:custGeom>
          <a:solidFill>
            <a:srgbClr val="0A3A2A">
              <a:alpha val="50196"/>
            </a:srgbClr>
          </a:solidFill>
          <a:ln/>
        </p:spPr>
      </p:sp>
      <p:sp>
        <p:nvSpPr>
          <p:cNvPr id="20" name="Text 18"/>
          <p:cNvSpPr/>
          <p:nvPr/>
        </p:nvSpPr>
        <p:spPr>
          <a:xfrm>
            <a:off x="4607173" y="3158265"/>
            <a:ext cx="3041556" cy="206207"/>
          </a:xfrm>
          <a:prstGeom prst="rect">
            <a:avLst/>
          </a:prstGeom>
          <a:noFill/>
          <a:ln/>
        </p:spPr>
        <p:txBody>
          <a:bodyPr wrap="square" lIns="0" tIns="0" rIns="0" bIns="0" rtlCol="0" anchor="ctr"/>
          <a:lstStyle/>
          <a:p>
            <a:pPr>
              <a:lnSpc>
                <a:spcPct val="130000"/>
              </a:lnSpc>
            </a:pPr>
            <a:r>
              <a:rPr lang="en-US" sz="1082" b="1" dirty="0">
                <a:solidFill>
                  <a:srgbClr val="D4AF37"/>
                </a:solidFill>
                <a:latin typeface="Quattrocento Sans" pitchFamily="34" charset="0"/>
                <a:ea typeface="Quattrocento Sans" pitchFamily="34" charset="-122"/>
                <a:cs typeface="Quattrocento Sans" pitchFamily="34" charset="-120"/>
              </a:rPr>
              <a:t>Strictly Forbidden</a:t>
            </a:r>
            <a:endParaRPr lang="en-US" sz="1600" dirty="0"/>
          </a:p>
        </p:txBody>
      </p:sp>
      <p:sp>
        <p:nvSpPr>
          <p:cNvPr id="21" name="Text 19"/>
          <p:cNvSpPr/>
          <p:nvPr/>
        </p:nvSpPr>
        <p:spPr>
          <a:xfrm>
            <a:off x="4607173" y="3433208"/>
            <a:ext cx="3050148" cy="756093"/>
          </a:xfrm>
          <a:prstGeom prst="rect">
            <a:avLst/>
          </a:prstGeom>
          <a:noFill/>
          <a:ln/>
        </p:spPr>
        <p:txBody>
          <a:bodyPr wrap="square" lIns="0" tIns="0" rIns="0" bIns="0" rtlCol="0" anchor="ctr"/>
          <a:lstStyle/>
          <a:p>
            <a:pPr>
              <a:lnSpc>
                <a:spcPct val="140000"/>
              </a:lnSpc>
            </a:pPr>
            <a:r>
              <a:rPr lang="en-US" sz="1218" dirty="0">
                <a:solidFill>
                  <a:srgbClr val="F5E6C8"/>
                </a:solidFill>
                <a:latin typeface="Quattrocento Sans" pitchFamily="34" charset="0"/>
                <a:ea typeface="Quattrocento Sans" pitchFamily="34" charset="-122"/>
                <a:cs typeface="Quattrocento Sans" pitchFamily="34" charset="-120"/>
              </a:rPr>
              <a:t>It is </a:t>
            </a:r>
            <a:pPr>
              <a:lnSpc>
                <a:spcPct val="140000"/>
              </a:lnSpc>
            </a:pPr>
            <a:r>
              <a:rPr lang="en-US" sz="1218" b="1" dirty="0">
                <a:solidFill>
                  <a:srgbClr val="D4AF37"/>
                </a:solidFill>
                <a:latin typeface="Quattrocento Sans" pitchFamily="34" charset="0"/>
                <a:ea typeface="Quattrocento Sans" pitchFamily="34" charset="-122"/>
                <a:cs typeface="Quattrocento Sans" pitchFamily="34" charset="-120"/>
              </a:rPr>
              <a:t>Haram</a:t>
            </a:r>
            <a:pPr>
              <a:lnSpc>
                <a:spcPct val="140000"/>
              </a:lnSpc>
            </a:pPr>
            <a:r>
              <a:rPr lang="en-US" sz="1218" dirty="0">
                <a:solidFill>
                  <a:srgbClr val="F5E6C8"/>
                </a:solidFill>
                <a:latin typeface="Quattrocento Sans" pitchFamily="34" charset="0"/>
                <a:ea typeface="Quattrocento Sans" pitchFamily="34" charset="-122"/>
                <a:cs typeface="Quattrocento Sans" pitchFamily="34" charset="-120"/>
              </a:rPr>
              <a:t> (forbidden) to fast on the days of Eid. This applies to both Eid al-Fitr and Eid al-Adha.</a:t>
            </a:r>
            <a:endParaRPr lang="en-US" sz="1600" dirty="0"/>
          </a:p>
        </p:txBody>
      </p:sp>
      <p:sp>
        <p:nvSpPr>
          <p:cNvPr id="22" name="Shape 20"/>
          <p:cNvSpPr/>
          <p:nvPr/>
        </p:nvSpPr>
        <p:spPr>
          <a:xfrm>
            <a:off x="4469702" y="4901717"/>
            <a:ext cx="3247763" cy="1305979"/>
          </a:xfrm>
          <a:custGeom>
            <a:avLst/>
            <a:gdLst/>
            <a:ahLst/>
            <a:cxnLst/>
            <a:rect l="l" t="t" r="r" b="b"/>
            <a:pathLst>
              <a:path w="3247763" h="1305979">
                <a:moveTo>
                  <a:pt x="68734" y="0"/>
                </a:moveTo>
                <a:lnTo>
                  <a:pt x="3179030" y="0"/>
                </a:lnTo>
                <a:cubicBezTo>
                  <a:pt x="3216990" y="0"/>
                  <a:pt x="3247763" y="30773"/>
                  <a:pt x="3247763" y="68734"/>
                </a:cubicBezTo>
                <a:lnTo>
                  <a:pt x="3247763" y="1237245"/>
                </a:lnTo>
                <a:cubicBezTo>
                  <a:pt x="3247763" y="1275206"/>
                  <a:pt x="3216990" y="1305979"/>
                  <a:pt x="3179030" y="1305979"/>
                </a:cubicBezTo>
                <a:lnTo>
                  <a:pt x="68734" y="1305979"/>
                </a:lnTo>
                <a:cubicBezTo>
                  <a:pt x="30773" y="1305979"/>
                  <a:pt x="0" y="1275206"/>
                  <a:pt x="0" y="1237245"/>
                </a:cubicBezTo>
                <a:lnTo>
                  <a:pt x="0" y="68734"/>
                </a:lnTo>
                <a:cubicBezTo>
                  <a:pt x="0" y="30799"/>
                  <a:pt x="30799" y="0"/>
                  <a:pt x="68734" y="0"/>
                </a:cubicBezTo>
                <a:close/>
              </a:path>
            </a:pathLst>
          </a:custGeom>
          <a:solidFill>
            <a:srgbClr val="0A3A2A">
              <a:alpha val="50196"/>
            </a:srgbClr>
          </a:solidFill>
          <a:ln/>
        </p:spPr>
      </p:sp>
      <p:sp>
        <p:nvSpPr>
          <p:cNvPr id="23" name="Text 21"/>
          <p:cNvSpPr/>
          <p:nvPr/>
        </p:nvSpPr>
        <p:spPr>
          <a:xfrm>
            <a:off x="4607173" y="5039188"/>
            <a:ext cx="3041556" cy="206207"/>
          </a:xfrm>
          <a:prstGeom prst="rect">
            <a:avLst/>
          </a:prstGeom>
          <a:noFill/>
          <a:ln/>
        </p:spPr>
        <p:txBody>
          <a:bodyPr wrap="square" lIns="0" tIns="0" rIns="0" bIns="0" rtlCol="0" anchor="ctr"/>
          <a:lstStyle/>
          <a:p>
            <a:pPr>
              <a:lnSpc>
                <a:spcPct val="130000"/>
              </a:lnSpc>
            </a:pPr>
            <a:r>
              <a:rPr lang="en-US" sz="1082" b="1" dirty="0">
                <a:solidFill>
                  <a:srgbClr val="D4AF37"/>
                </a:solidFill>
                <a:latin typeface="Quattrocento Sans" pitchFamily="34" charset="0"/>
                <a:ea typeface="Quattrocento Sans" pitchFamily="34" charset="-122"/>
                <a:cs typeface="Quattrocento Sans" pitchFamily="34" charset="-120"/>
              </a:rPr>
              <a:t>Days of Celebration</a:t>
            </a:r>
            <a:endParaRPr lang="en-US" sz="1600" dirty="0"/>
          </a:p>
        </p:txBody>
      </p:sp>
      <p:sp>
        <p:nvSpPr>
          <p:cNvPr id="24" name="Text 22"/>
          <p:cNvSpPr/>
          <p:nvPr/>
        </p:nvSpPr>
        <p:spPr>
          <a:xfrm>
            <a:off x="4607173" y="5314131"/>
            <a:ext cx="3050148" cy="756093"/>
          </a:xfrm>
          <a:prstGeom prst="rect">
            <a:avLst/>
          </a:prstGeom>
          <a:noFill/>
          <a:ln/>
        </p:spPr>
        <p:txBody>
          <a:bodyPr wrap="square" lIns="0" tIns="0" rIns="0" bIns="0" rtlCol="0" anchor="ctr"/>
          <a:lstStyle/>
          <a:p>
            <a:pPr>
              <a:lnSpc>
                <a:spcPct val="140000"/>
              </a:lnSpc>
            </a:pPr>
            <a:r>
              <a:rPr lang="en-US" sz="1218" dirty="0">
                <a:solidFill>
                  <a:srgbClr val="F5E6C8"/>
                </a:solidFill>
                <a:latin typeface="Quattrocento Sans" pitchFamily="34" charset="0"/>
                <a:ea typeface="Quattrocento Sans" pitchFamily="34" charset="-122"/>
                <a:cs typeface="Quattrocento Sans" pitchFamily="34" charset="-120"/>
              </a:rPr>
              <a:t>These are days of eating, drinking, and praising Allah. Fasting contradicts the very purpose of Eid.</a:t>
            </a:r>
            <a:endParaRPr lang="en-US" sz="1600" dirty="0"/>
          </a:p>
        </p:txBody>
      </p:sp>
      <p:sp>
        <p:nvSpPr>
          <p:cNvPr id="25" name="Shape 23"/>
          <p:cNvSpPr/>
          <p:nvPr/>
        </p:nvSpPr>
        <p:spPr>
          <a:xfrm>
            <a:off x="8157535" y="1314571"/>
            <a:ext cx="3677362" cy="5327019"/>
          </a:xfrm>
          <a:custGeom>
            <a:avLst/>
            <a:gdLst/>
            <a:ahLst/>
            <a:cxnLst/>
            <a:rect l="l" t="t" r="r" b="b"/>
            <a:pathLst>
              <a:path w="3677362" h="5327019">
                <a:moveTo>
                  <a:pt x="103113" y="0"/>
                </a:moveTo>
                <a:lnTo>
                  <a:pt x="3574248" y="0"/>
                </a:lnTo>
                <a:cubicBezTo>
                  <a:pt x="3631196" y="0"/>
                  <a:pt x="3677362" y="46165"/>
                  <a:pt x="3677362" y="103113"/>
                </a:cubicBezTo>
                <a:lnTo>
                  <a:pt x="3677362" y="5223906"/>
                </a:lnTo>
                <a:cubicBezTo>
                  <a:pt x="3677362" y="5280854"/>
                  <a:pt x="3631196" y="5327019"/>
                  <a:pt x="3574248" y="5327019"/>
                </a:cubicBezTo>
                <a:lnTo>
                  <a:pt x="103113" y="5327019"/>
                </a:lnTo>
                <a:cubicBezTo>
                  <a:pt x="46165" y="5327019"/>
                  <a:pt x="0" y="5280854"/>
                  <a:pt x="0" y="5223906"/>
                </a:cubicBezTo>
                <a:lnTo>
                  <a:pt x="0" y="103113"/>
                </a:lnTo>
                <a:cubicBezTo>
                  <a:pt x="0" y="46203"/>
                  <a:pt x="46203" y="0"/>
                  <a:pt x="103113" y="0"/>
                </a:cubicBezTo>
                <a:close/>
              </a:path>
            </a:pathLst>
          </a:custGeom>
          <a:gradFill rotWithShape="1" flip="none">
            <a:gsLst>
              <a:gs pos="0">
                <a:srgbClr val="D4AF37">
                  <a:alpha val="30000"/>
                </a:srgbClr>
              </a:gs>
              <a:gs pos="100000">
                <a:srgbClr val="1A5E4A">
                  <a:alpha val="40000"/>
                </a:srgbClr>
              </a:gs>
            </a:gsLst>
            <a:lin ang="2700000" scaled="1"/>
          </a:gradFill>
          <a:ln w="25400">
            <a:solidFill>
              <a:srgbClr val="D4AF37">
                <a:alpha val="60000"/>
              </a:srgbClr>
            </a:solidFill>
            <a:prstDash val="solid"/>
          </a:ln>
        </p:spPr>
      </p:sp>
      <p:sp>
        <p:nvSpPr>
          <p:cNvPr id="26" name="Shape 24"/>
          <p:cNvSpPr/>
          <p:nvPr/>
        </p:nvSpPr>
        <p:spPr>
          <a:xfrm>
            <a:off x="9670617" y="1546554"/>
            <a:ext cx="652989" cy="652989"/>
          </a:xfrm>
          <a:custGeom>
            <a:avLst/>
            <a:gdLst/>
            <a:ahLst/>
            <a:cxnLst/>
            <a:rect l="l" t="t" r="r" b="b"/>
            <a:pathLst>
              <a:path w="652989" h="652989">
                <a:moveTo>
                  <a:pt x="326495" y="0"/>
                </a:moveTo>
                <a:lnTo>
                  <a:pt x="326495" y="0"/>
                </a:lnTo>
                <a:cubicBezTo>
                  <a:pt x="506692" y="0"/>
                  <a:pt x="652989" y="146297"/>
                  <a:pt x="652989" y="326495"/>
                </a:cubicBezTo>
                <a:lnTo>
                  <a:pt x="652989" y="326495"/>
                </a:lnTo>
                <a:cubicBezTo>
                  <a:pt x="652989" y="506692"/>
                  <a:pt x="506692" y="652989"/>
                  <a:pt x="326495" y="652989"/>
                </a:cubicBezTo>
                <a:lnTo>
                  <a:pt x="326495" y="652989"/>
                </a:lnTo>
                <a:cubicBezTo>
                  <a:pt x="146297" y="652989"/>
                  <a:pt x="0" y="506692"/>
                  <a:pt x="0" y="326495"/>
                </a:cubicBezTo>
                <a:lnTo>
                  <a:pt x="0" y="326495"/>
                </a:lnTo>
                <a:cubicBezTo>
                  <a:pt x="0" y="146297"/>
                  <a:pt x="146297" y="0"/>
                  <a:pt x="326495" y="0"/>
                </a:cubicBezTo>
                <a:close/>
              </a:path>
            </a:pathLst>
          </a:custGeom>
          <a:solidFill>
            <a:srgbClr val="D4AF37">
              <a:alpha val="30196"/>
            </a:srgbClr>
          </a:solidFill>
          <a:ln w="50800">
            <a:solidFill>
              <a:srgbClr val="D4AF37">
                <a:alpha val="50196"/>
              </a:srgbClr>
            </a:solidFill>
            <a:prstDash val="solid"/>
          </a:ln>
        </p:spPr>
      </p:sp>
      <p:sp>
        <p:nvSpPr>
          <p:cNvPr id="27" name="Shape 25"/>
          <p:cNvSpPr/>
          <p:nvPr/>
        </p:nvSpPr>
        <p:spPr>
          <a:xfrm>
            <a:off x="9823124" y="1718393"/>
            <a:ext cx="347975" cy="309311"/>
          </a:xfrm>
          <a:custGeom>
            <a:avLst/>
            <a:gdLst/>
            <a:ahLst/>
            <a:cxnLst/>
            <a:rect l="l" t="t" r="r" b="b"/>
            <a:pathLst>
              <a:path w="347975" h="309311">
                <a:moveTo>
                  <a:pt x="105601" y="135323"/>
                </a:moveTo>
                <a:lnTo>
                  <a:pt x="242374" y="135323"/>
                </a:lnTo>
                <a:cubicBezTo>
                  <a:pt x="268653" y="135323"/>
                  <a:pt x="289979" y="113998"/>
                  <a:pt x="289979" y="87719"/>
                </a:cubicBezTo>
                <a:cubicBezTo>
                  <a:pt x="289979" y="72313"/>
                  <a:pt x="282548" y="57875"/>
                  <a:pt x="269982" y="48934"/>
                </a:cubicBezTo>
                <a:lnTo>
                  <a:pt x="179606" y="-15345"/>
                </a:lnTo>
                <a:cubicBezTo>
                  <a:pt x="176223" y="-17701"/>
                  <a:pt x="171752" y="-17701"/>
                  <a:pt x="168429" y="-15345"/>
                </a:cubicBezTo>
                <a:lnTo>
                  <a:pt x="77992" y="48934"/>
                </a:lnTo>
                <a:cubicBezTo>
                  <a:pt x="65426" y="57875"/>
                  <a:pt x="57996" y="72313"/>
                  <a:pt x="57996" y="87719"/>
                </a:cubicBezTo>
                <a:cubicBezTo>
                  <a:pt x="57996" y="113998"/>
                  <a:pt x="79321" y="135323"/>
                  <a:pt x="105601" y="135323"/>
                </a:cubicBezTo>
                <a:close/>
                <a:moveTo>
                  <a:pt x="309311" y="309311"/>
                </a:moveTo>
                <a:cubicBezTo>
                  <a:pt x="330636" y="309311"/>
                  <a:pt x="347975" y="291972"/>
                  <a:pt x="347975" y="270647"/>
                </a:cubicBezTo>
                <a:lnTo>
                  <a:pt x="347975" y="135323"/>
                </a:lnTo>
                <a:cubicBezTo>
                  <a:pt x="347975" y="124630"/>
                  <a:pt x="339336" y="115992"/>
                  <a:pt x="328643" y="115992"/>
                </a:cubicBezTo>
                <a:cubicBezTo>
                  <a:pt x="317950" y="115992"/>
                  <a:pt x="309311" y="124630"/>
                  <a:pt x="309311" y="135323"/>
                </a:cubicBezTo>
                <a:lnTo>
                  <a:pt x="309311" y="164321"/>
                </a:lnTo>
                <a:lnTo>
                  <a:pt x="38664" y="164321"/>
                </a:lnTo>
                <a:lnTo>
                  <a:pt x="38664" y="135323"/>
                </a:lnTo>
                <a:cubicBezTo>
                  <a:pt x="38664" y="124630"/>
                  <a:pt x="30025" y="115992"/>
                  <a:pt x="19332" y="115992"/>
                </a:cubicBezTo>
                <a:cubicBezTo>
                  <a:pt x="8639" y="115992"/>
                  <a:pt x="0" y="124630"/>
                  <a:pt x="0" y="135323"/>
                </a:cubicBezTo>
                <a:lnTo>
                  <a:pt x="0" y="270647"/>
                </a:lnTo>
                <a:cubicBezTo>
                  <a:pt x="0" y="291972"/>
                  <a:pt x="17338" y="309311"/>
                  <a:pt x="38664" y="309311"/>
                </a:cubicBezTo>
                <a:lnTo>
                  <a:pt x="309311" y="309311"/>
                </a:lnTo>
                <a:close/>
                <a:moveTo>
                  <a:pt x="144989" y="231983"/>
                </a:moveTo>
                <a:cubicBezTo>
                  <a:pt x="144989" y="215974"/>
                  <a:pt x="157978" y="202985"/>
                  <a:pt x="173987" y="202985"/>
                </a:cubicBezTo>
                <a:cubicBezTo>
                  <a:pt x="189997" y="202985"/>
                  <a:pt x="202985" y="215974"/>
                  <a:pt x="202985" y="231983"/>
                </a:cubicBezTo>
                <a:lnTo>
                  <a:pt x="202985" y="280313"/>
                </a:lnTo>
                <a:lnTo>
                  <a:pt x="144989" y="280313"/>
                </a:lnTo>
                <a:lnTo>
                  <a:pt x="144989" y="231983"/>
                </a:lnTo>
                <a:close/>
              </a:path>
            </a:pathLst>
          </a:custGeom>
          <a:solidFill>
            <a:srgbClr val="D4AF37"/>
          </a:solidFill>
          <a:ln/>
        </p:spPr>
      </p:sp>
      <p:sp>
        <p:nvSpPr>
          <p:cNvPr id="28" name="Text 26"/>
          <p:cNvSpPr/>
          <p:nvPr/>
        </p:nvSpPr>
        <p:spPr>
          <a:xfrm>
            <a:off x="8320782" y="2388567"/>
            <a:ext cx="3350867" cy="274943"/>
          </a:xfrm>
          <a:prstGeom prst="rect">
            <a:avLst/>
          </a:prstGeom>
          <a:noFill/>
          <a:ln/>
        </p:spPr>
        <p:txBody>
          <a:bodyPr wrap="square" lIns="0" tIns="0" rIns="0" bIns="0" rtlCol="0" anchor="ctr"/>
          <a:lstStyle/>
          <a:p>
            <a:pPr algn="ctr">
              <a:lnSpc>
                <a:spcPct val="110000"/>
              </a:lnSpc>
            </a:pPr>
            <a:r>
              <a:rPr lang="en-US" sz="1624" b="1" dirty="0">
                <a:solidFill>
                  <a:srgbClr val="F5E6C8"/>
                </a:solidFill>
                <a:latin typeface="Unna" pitchFamily="34" charset="0"/>
                <a:ea typeface="Unna" pitchFamily="34" charset="-122"/>
                <a:cs typeface="Unna" pitchFamily="34" charset="-120"/>
              </a:rPr>
              <a:t>The Takbirat</a:t>
            </a:r>
            <a:endParaRPr lang="en-US" sz="1600" dirty="0"/>
          </a:p>
        </p:txBody>
      </p:sp>
      <p:sp>
        <p:nvSpPr>
          <p:cNvPr id="29" name="Shape 27"/>
          <p:cNvSpPr/>
          <p:nvPr/>
        </p:nvSpPr>
        <p:spPr>
          <a:xfrm>
            <a:off x="8375198" y="2803845"/>
            <a:ext cx="3244899" cy="1165643"/>
          </a:xfrm>
          <a:custGeom>
            <a:avLst/>
            <a:gdLst/>
            <a:ahLst/>
            <a:cxnLst/>
            <a:rect l="l" t="t" r="r" b="b"/>
            <a:pathLst>
              <a:path w="3244899" h="1165643">
                <a:moveTo>
                  <a:pt x="68738" y="0"/>
                </a:moveTo>
                <a:lnTo>
                  <a:pt x="3176161" y="0"/>
                </a:lnTo>
                <a:cubicBezTo>
                  <a:pt x="3214124" y="0"/>
                  <a:pt x="3244899" y="30775"/>
                  <a:pt x="3244899" y="68738"/>
                </a:cubicBezTo>
                <a:lnTo>
                  <a:pt x="3244899" y="1096905"/>
                </a:lnTo>
                <a:cubicBezTo>
                  <a:pt x="3244899" y="1134868"/>
                  <a:pt x="3214124" y="1165643"/>
                  <a:pt x="3176161" y="1165643"/>
                </a:cubicBezTo>
                <a:lnTo>
                  <a:pt x="68738" y="1165643"/>
                </a:lnTo>
                <a:cubicBezTo>
                  <a:pt x="30775" y="1165643"/>
                  <a:pt x="0" y="1134868"/>
                  <a:pt x="0" y="1096905"/>
                </a:cubicBezTo>
                <a:lnTo>
                  <a:pt x="0" y="68738"/>
                </a:lnTo>
                <a:cubicBezTo>
                  <a:pt x="0" y="30800"/>
                  <a:pt x="30800" y="0"/>
                  <a:pt x="68738" y="0"/>
                </a:cubicBezTo>
                <a:close/>
              </a:path>
            </a:pathLst>
          </a:custGeom>
          <a:solidFill>
            <a:srgbClr val="0A3A2A">
              <a:alpha val="70196"/>
            </a:srgbClr>
          </a:solidFill>
          <a:ln w="8467">
            <a:solidFill>
              <a:srgbClr val="D4AF37">
                <a:alpha val="30196"/>
              </a:srgbClr>
            </a:solidFill>
            <a:prstDash val="solid"/>
          </a:ln>
        </p:spPr>
      </p:sp>
      <p:sp>
        <p:nvSpPr>
          <p:cNvPr id="30" name="Text 28"/>
          <p:cNvSpPr/>
          <p:nvPr/>
        </p:nvSpPr>
        <p:spPr>
          <a:xfrm>
            <a:off x="8515534" y="2978549"/>
            <a:ext cx="2964228" cy="206207"/>
          </a:xfrm>
          <a:prstGeom prst="rect">
            <a:avLst/>
          </a:prstGeom>
          <a:noFill/>
          <a:ln/>
        </p:spPr>
        <p:txBody>
          <a:bodyPr wrap="square" lIns="0" tIns="0" rIns="0" bIns="0" rtlCol="0" anchor="ctr"/>
          <a:lstStyle/>
          <a:p>
            <a:pPr algn="ctr">
              <a:lnSpc>
                <a:spcPct val="130000"/>
              </a:lnSpc>
            </a:pPr>
            <a:r>
              <a:rPr lang="en-US" sz="1082" b="1" dirty="0">
                <a:solidFill>
                  <a:srgbClr val="D4AF37"/>
                </a:solidFill>
                <a:latin typeface="Quattrocento Sans" pitchFamily="34" charset="0"/>
                <a:ea typeface="Quattrocento Sans" pitchFamily="34" charset="-122"/>
                <a:cs typeface="Quattrocento Sans" pitchFamily="34" charset="-120"/>
              </a:rPr>
              <a:t>When to Recite</a:t>
            </a:r>
            <a:endParaRPr lang="en-US" sz="1600" dirty="0"/>
          </a:p>
        </p:txBody>
      </p:sp>
      <p:sp>
        <p:nvSpPr>
          <p:cNvPr id="31" name="Text 29"/>
          <p:cNvSpPr/>
          <p:nvPr/>
        </p:nvSpPr>
        <p:spPr>
          <a:xfrm>
            <a:off x="8511238" y="3287860"/>
            <a:ext cx="2972820" cy="506926"/>
          </a:xfrm>
          <a:prstGeom prst="rect">
            <a:avLst/>
          </a:prstGeom>
          <a:noFill/>
          <a:ln/>
        </p:spPr>
        <p:txBody>
          <a:bodyPr wrap="square" lIns="0" tIns="0" rIns="0" bIns="0" rtlCol="0" anchor="ctr"/>
          <a:lstStyle/>
          <a:p>
            <a:pPr algn="ctr">
              <a:lnSpc>
                <a:spcPct val="140000"/>
              </a:lnSpc>
            </a:pPr>
            <a:r>
              <a:rPr lang="en-US" sz="1218" dirty="0">
                <a:solidFill>
                  <a:srgbClr val="F5E6C8"/>
                </a:solidFill>
                <a:latin typeface="Quattrocento Sans" pitchFamily="34" charset="0"/>
                <a:ea typeface="Quattrocento Sans" pitchFamily="34" charset="-122"/>
                <a:cs typeface="Quattrocento Sans" pitchFamily="34" charset="-120"/>
              </a:rPr>
              <a:t>From the sighting of the moon until the start of the Eid prayer</a:t>
            </a:r>
            <a:endParaRPr lang="en-US" sz="1600" dirty="0"/>
          </a:p>
        </p:txBody>
      </p:sp>
      <p:sp>
        <p:nvSpPr>
          <p:cNvPr id="32" name="Shape 30"/>
          <p:cNvSpPr/>
          <p:nvPr/>
        </p:nvSpPr>
        <p:spPr>
          <a:xfrm>
            <a:off x="8380926" y="4114121"/>
            <a:ext cx="3230579" cy="2302647"/>
          </a:xfrm>
          <a:custGeom>
            <a:avLst/>
            <a:gdLst/>
            <a:ahLst/>
            <a:cxnLst/>
            <a:rect l="l" t="t" r="r" b="b"/>
            <a:pathLst>
              <a:path w="3230579" h="2302647">
                <a:moveTo>
                  <a:pt x="68734" y="0"/>
                </a:moveTo>
                <a:lnTo>
                  <a:pt x="3161845" y="0"/>
                </a:lnTo>
                <a:cubicBezTo>
                  <a:pt x="3199806" y="0"/>
                  <a:pt x="3230579" y="30773"/>
                  <a:pt x="3230579" y="68734"/>
                </a:cubicBezTo>
                <a:lnTo>
                  <a:pt x="3230579" y="2233913"/>
                </a:lnTo>
                <a:cubicBezTo>
                  <a:pt x="3230579" y="2271874"/>
                  <a:pt x="3199806" y="2302647"/>
                  <a:pt x="3161845" y="2302647"/>
                </a:cubicBezTo>
                <a:lnTo>
                  <a:pt x="68734" y="2302647"/>
                </a:lnTo>
                <a:cubicBezTo>
                  <a:pt x="30773" y="2302647"/>
                  <a:pt x="0" y="2271874"/>
                  <a:pt x="0" y="2233913"/>
                </a:cubicBezTo>
                <a:lnTo>
                  <a:pt x="0" y="68734"/>
                </a:lnTo>
                <a:cubicBezTo>
                  <a:pt x="0" y="30773"/>
                  <a:pt x="30773" y="0"/>
                  <a:pt x="68734" y="0"/>
                </a:cubicBezTo>
                <a:close/>
              </a:path>
            </a:pathLst>
          </a:custGeom>
          <a:solidFill>
            <a:srgbClr val="0A3A2A">
              <a:alpha val="80000"/>
            </a:srgbClr>
          </a:solidFill>
          <a:ln w="25400">
            <a:solidFill>
              <a:srgbClr val="D4AF37">
                <a:alpha val="50196"/>
              </a:srgbClr>
            </a:solidFill>
            <a:prstDash val="solid"/>
          </a:ln>
        </p:spPr>
      </p:sp>
      <p:sp>
        <p:nvSpPr>
          <p:cNvPr id="33" name="Text 31"/>
          <p:cNvSpPr/>
          <p:nvPr/>
        </p:nvSpPr>
        <p:spPr>
          <a:xfrm>
            <a:off x="8526989" y="4294552"/>
            <a:ext cx="2938452" cy="206207"/>
          </a:xfrm>
          <a:prstGeom prst="rect">
            <a:avLst/>
          </a:prstGeom>
          <a:noFill/>
          <a:ln/>
        </p:spPr>
        <p:txBody>
          <a:bodyPr wrap="square" lIns="0" tIns="0" rIns="0" bIns="0" rtlCol="0" anchor="ctr"/>
          <a:lstStyle/>
          <a:p>
            <a:pPr algn="ctr">
              <a:lnSpc>
                <a:spcPct val="130000"/>
              </a:lnSpc>
            </a:pPr>
            <a:r>
              <a:rPr lang="en-US" sz="1082" b="1" dirty="0">
                <a:solidFill>
                  <a:srgbClr val="D4AF37"/>
                </a:solidFill>
                <a:latin typeface="Quattrocento Sans" pitchFamily="34" charset="0"/>
                <a:ea typeface="Quattrocento Sans" pitchFamily="34" charset="-122"/>
                <a:cs typeface="Quattrocento Sans" pitchFamily="34" charset="-120"/>
              </a:rPr>
              <a:t>The Words</a:t>
            </a:r>
            <a:endParaRPr lang="en-US" sz="1600" dirty="0"/>
          </a:p>
        </p:txBody>
      </p:sp>
      <p:sp>
        <p:nvSpPr>
          <p:cNvPr id="34" name="Text 32"/>
          <p:cNvSpPr/>
          <p:nvPr/>
        </p:nvSpPr>
        <p:spPr>
          <a:xfrm>
            <a:off x="8509805" y="4603863"/>
            <a:ext cx="2972820" cy="670173"/>
          </a:xfrm>
          <a:prstGeom prst="rect">
            <a:avLst/>
          </a:prstGeom>
          <a:noFill/>
          <a:ln/>
        </p:spPr>
        <p:txBody>
          <a:bodyPr wrap="square" lIns="0" tIns="0" rIns="0" bIns="0" rtlCol="0" anchor="ctr"/>
          <a:lstStyle/>
          <a:p>
            <a:pPr algn="ctr">
              <a:lnSpc>
                <a:spcPct val="140000"/>
              </a:lnSpc>
            </a:pPr>
            <a:r>
              <a:rPr lang="en-US" sz="1624" b="1" dirty="0">
                <a:solidFill>
                  <a:srgbClr val="F5E6C8"/>
                </a:solidFill>
                <a:latin typeface="Quattrocento Sans" pitchFamily="34" charset="0"/>
                <a:ea typeface="Quattrocento Sans" pitchFamily="34" charset="-122"/>
                <a:cs typeface="Quattrocento Sans" pitchFamily="34" charset="-120"/>
              </a:rPr>
              <a:t>اللَّهُ أَكْبَرُ، اللَّهُ أَكْبَرُ، لَا إِلَهَ إِلَّا اللَّهُ، وَاللَّهُ أَكْبَرُ، اللَّهُ أَكْبَرُ، وَلِلَّهِ الْحَمْدُ</a:t>
            </a:r>
            <a:endParaRPr lang="en-US" sz="1600" dirty="0"/>
          </a:p>
        </p:txBody>
      </p:sp>
      <p:sp>
        <p:nvSpPr>
          <p:cNvPr id="35" name="Text 33"/>
          <p:cNvSpPr/>
          <p:nvPr/>
        </p:nvSpPr>
        <p:spPr>
          <a:xfrm>
            <a:off x="8526989" y="5411508"/>
            <a:ext cx="2938452" cy="824829"/>
          </a:xfrm>
          <a:prstGeom prst="rect">
            <a:avLst/>
          </a:prstGeom>
          <a:noFill/>
          <a:ln/>
        </p:spPr>
        <p:txBody>
          <a:bodyPr wrap="square" lIns="0" tIns="0" rIns="0" bIns="0" rtlCol="0" anchor="ctr"/>
          <a:lstStyle/>
          <a:p>
            <a:pPr algn="ctr">
              <a:lnSpc>
                <a:spcPct val="130000"/>
              </a:lnSpc>
            </a:pPr>
            <a:r>
              <a:rPr lang="en-US" sz="1082" dirty="0">
                <a:solidFill>
                  <a:srgbClr val="D4AF37"/>
                </a:solidFill>
                <a:latin typeface="Quattrocento Sans" pitchFamily="34" charset="0"/>
                <a:ea typeface="Quattrocento Sans" pitchFamily="34" charset="-122"/>
                <a:cs typeface="Quattrocento Sans" pitchFamily="34" charset="-120"/>
              </a:rPr>
              <a:t>"Allah is the Greatest, Allah is the Greatest, there is no deity worthy of worship except Allah, and Allah is the Greatest, Allah is the Greatest, and to Allah belongs all praise."</a:t>
            </a:r>
            <a:endParaRPr lang="en-US" sz="1600" dirty="0"/>
          </a:p>
        </p:txBody>
      </p:sp>
      <p:pic>
        <p:nvPicPr>
          <p:cNvPr id="36" name="Image 0" descr="https://kimi-img.moonshot.cn/pub/slides/26-03-10-21:25:09-d6o1nd936ak3ihv6afj0.png">    </p:cNvPr>
          <p:cNvPicPr>
            <a:picLocks noChangeAspect="1"/>
          </p:cNvPicPr>
          <p:nvPr/>
        </p:nvPicPr>
        <p:blipFill>
          <a:blip r:embed="rId1"/>
          <a:stretch>
            <a:fillRect/>
          </a:stretch>
        </p:blipFill>
        <p:spPr>
          <a:xfrm>
            <a:off x="11164092" y="227580"/>
            <a:ext cx="770149" cy="644612"/>
          </a:xfrm>
          <a:prstGeom prst="rect">
            <a:avLst/>
          </a:prstGeom>
        </p:spPr>
      </p:pic>
    </p:spTree>
  </p:cSld>
  <p:clrMapOvr>
    <a:masterClrMapping/>
  </p:clrMapOvr>
  <p:transition>
    <p:fade/>
    <p:spd val="med"/>
  </p:transition>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A3A2A"/>
        </a:solidFill>
      </p:bgPr>
    </p:bg>
    <p:spTree>
      <p:nvGrpSpPr>
        <p:cNvPr id="1" name=""/>
        <p:cNvGrpSpPr/>
        <p:nvPr/>
      </p:nvGrpSpPr>
      <p:grpSpPr>
        <a:xfrm>
          <a:off x="0" y="0"/>
          <a:ext cx="0" cy="0"/>
          <a:chOff x="0" y="0"/>
          <a:chExt cx="0" cy="0"/>
        </a:xfrm>
      </p:grpSpPr>
      <p:pic>
        <p:nvPicPr>
          <p:cNvPr id="2" name="Image 0" descr="https://kimi-web-img.moonshot.cn/img/img.pikbest.com/3b5e4b53a68ac19bd613a64c419c6f158f9293a1.jpg!w700wp">    </p:cNvPr>
          <p:cNvPicPr>
            <a:picLocks noChangeAspect="1"/>
          </p:cNvPicPr>
          <p:nvPr/>
        </p:nvPicPr>
        <p:blipFill>
          <a:blip r:embed="rId1">
            <a:alphaModFix amt="10000"/>
          </a:blip>
          <a:srcRect l="0" r="0" t="21866" b="21866"/>
          <a:stretch/>
        </p:blipFill>
        <p:spPr>
          <a:xfrm>
            <a:off x="0" y="0"/>
            <a:ext cx="12192000" cy="6860123"/>
          </a:xfrm>
          <a:prstGeom prst="roundRect">
            <a:avLst>
              <a:gd name="adj" fmla="val 0"/>
            </a:avLst>
          </a:prstGeom>
        </p:spPr>
      </p:pic>
      <p:sp>
        <p:nvSpPr>
          <p:cNvPr id="3" name="Shape 0"/>
          <p:cNvSpPr/>
          <p:nvPr/>
        </p:nvSpPr>
        <p:spPr>
          <a:xfrm>
            <a:off x="0" y="0"/>
            <a:ext cx="12192000" cy="6860123"/>
          </a:xfrm>
          <a:custGeom>
            <a:avLst/>
            <a:gdLst/>
            <a:ahLst/>
            <a:cxnLst/>
            <a:rect l="l" t="t" r="r" b="b"/>
            <a:pathLst>
              <a:path w="12192000" h="6860123">
                <a:moveTo>
                  <a:pt x="0" y="0"/>
                </a:moveTo>
                <a:lnTo>
                  <a:pt x="12192000" y="0"/>
                </a:lnTo>
                <a:lnTo>
                  <a:pt x="12192000" y="6860123"/>
                </a:lnTo>
                <a:lnTo>
                  <a:pt x="0" y="6860123"/>
                </a:lnTo>
                <a:lnTo>
                  <a:pt x="0" y="0"/>
                </a:lnTo>
                <a:close/>
              </a:path>
            </a:pathLst>
          </a:custGeom>
          <a:gradFill rotWithShape="1" flip="none">
            <a:gsLst>
              <a:gs pos="0">
                <a:srgbClr val="0A3A2A">
                  <a:alpha val="98000"/>
                </a:srgbClr>
              </a:gs>
              <a:gs pos="50000">
                <a:srgbClr val="0A3A2A">
                  <a:alpha val="95000"/>
                </a:srgbClr>
              </a:gs>
              <a:gs pos="100000">
                <a:srgbClr val="1A5E4A">
                  <a:alpha val="90000"/>
                </a:srgbClr>
              </a:gs>
            </a:gsLst>
            <a:lin ang="2700000" scaled="1"/>
          </a:gradFill>
          <a:ln/>
        </p:spPr>
      </p:sp>
      <p:sp>
        <p:nvSpPr>
          <p:cNvPr id="4" name="Shape 1"/>
          <p:cNvSpPr/>
          <p:nvPr/>
        </p:nvSpPr>
        <p:spPr>
          <a:xfrm>
            <a:off x="339610" y="339610"/>
            <a:ext cx="67922" cy="407532"/>
          </a:xfrm>
          <a:custGeom>
            <a:avLst/>
            <a:gdLst/>
            <a:ahLst/>
            <a:cxnLst/>
            <a:rect l="l" t="t" r="r" b="b"/>
            <a:pathLst>
              <a:path w="67922" h="407532">
                <a:moveTo>
                  <a:pt x="0" y="0"/>
                </a:moveTo>
                <a:lnTo>
                  <a:pt x="67922" y="0"/>
                </a:lnTo>
                <a:lnTo>
                  <a:pt x="67922" y="407532"/>
                </a:lnTo>
                <a:lnTo>
                  <a:pt x="0" y="407532"/>
                </a:lnTo>
                <a:lnTo>
                  <a:pt x="0" y="0"/>
                </a:lnTo>
                <a:close/>
              </a:path>
            </a:pathLst>
          </a:custGeom>
          <a:solidFill>
            <a:srgbClr val="D4AF37"/>
          </a:solidFill>
          <a:ln/>
        </p:spPr>
      </p:sp>
      <p:sp>
        <p:nvSpPr>
          <p:cNvPr id="5" name="Text 2"/>
          <p:cNvSpPr/>
          <p:nvPr/>
        </p:nvSpPr>
        <p:spPr>
          <a:xfrm>
            <a:off x="543376" y="339610"/>
            <a:ext cx="4363989" cy="407532"/>
          </a:xfrm>
          <a:prstGeom prst="rect">
            <a:avLst/>
          </a:prstGeom>
          <a:noFill/>
          <a:ln/>
        </p:spPr>
        <p:txBody>
          <a:bodyPr wrap="square" lIns="0" tIns="0" rIns="0" bIns="0" rtlCol="0" anchor="ctr"/>
          <a:lstStyle/>
          <a:p>
            <a:pPr>
              <a:lnSpc>
                <a:spcPct val="80000"/>
              </a:lnSpc>
            </a:pPr>
            <a:r>
              <a:rPr lang="en-US" sz="3209" b="1" dirty="0">
                <a:solidFill>
                  <a:srgbClr val="F5E6C8"/>
                </a:solidFill>
                <a:latin typeface="Oranienbaum" pitchFamily="34" charset="0"/>
                <a:ea typeface="Oranienbaum" pitchFamily="34" charset="-122"/>
                <a:cs typeface="Oranienbaum" pitchFamily="34" charset="-120"/>
              </a:rPr>
              <a:t>Sunnahs of the Day of Eid</a:t>
            </a:r>
            <a:endParaRPr lang="en-US" sz="1600" dirty="0"/>
          </a:p>
        </p:txBody>
      </p:sp>
      <p:sp>
        <p:nvSpPr>
          <p:cNvPr id="6" name="Text 3"/>
          <p:cNvSpPr/>
          <p:nvPr/>
        </p:nvSpPr>
        <p:spPr>
          <a:xfrm>
            <a:off x="543376" y="849025"/>
            <a:ext cx="11393916" cy="237727"/>
          </a:xfrm>
          <a:prstGeom prst="rect">
            <a:avLst/>
          </a:prstGeom>
          <a:noFill/>
          <a:ln/>
        </p:spPr>
        <p:txBody>
          <a:bodyPr wrap="square" lIns="0" tIns="0" rIns="0" bIns="0" rtlCol="0" anchor="ctr"/>
          <a:lstStyle/>
          <a:p>
            <a:pPr>
              <a:lnSpc>
                <a:spcPct val="120000"/>
              </a:lnSpc>
            </a:pPr>
            <a:r>
              <a:rPr lang="en-US" sz="1337" dirty="0">
                <a:solidFill>
                  <a:srgbClr val="D4AF37"/>
                </a:solidFill>
                <a:latin typeface="Quattrocento Sans" pitchFamily="34" charset="0"/>
                <a:ea typeface="Quattrocento Sans" pitchFamily="34" charset="-122"/>
                <a:cs typeface="Quattrocento Sans" pitchFamily="34" charset="-120"/>
              </a:rPr>
              <a:t>Recommended Practices to Maximize Blessings</a:t>
            </a:r>
            <a:endParaRPr lang="en-US" sz="1600" dirty="0"/>
          </a:p>
        </p:txBody>
      </p:sp>
      <p:sp>
        <p:nvSpPr>
          <p:cNvPr id="7" name="Shape 4"/>
          <p:cNvSpPr/>
          <p:nvPr/>
        </p:nvSpPr>
        <p:spPr>
          <a:xfrm>
            <a:off x="348100" y="1299008"/>
            <a:ext cx="5637526" cy="2419721"/>
          </a:xfrm>
          <a:custGeom>
            <a:avLst/>
            <a:gdLst/>
            <a:ahLst/>
            <a:cxnLst/>
            <a:rect l="l" t="t" r="r" b="b"/>
            <a:pathLst>
              <a:path w="5637526" h="2419721">
                <a:moveTo>
                  <a:pt x="101894" y="0"/>
                </a:moveTo>
                <a:lnTo>
                  <a:pt x="5535632" y="0"/>
                </a:lnTo>
                <a:cubicBezTo>
                  <a:pt x="5591907" y="0"/>
                  <a:pt x="5637526" y="45620"/>
                  <a:pt x="5637526" y="101894"/>
                </a:cubicBezTo>
                <a:lnTo>
                  <a:pt x="5637526" y="2317827"/>
                </a:lnTo>
                <a:cubicBezTo>
                  <a:pt x="5637526" y="2374102"/>
                  <a:pt x="5591907" y="2419721"/>
                  <a:pt x="5535632" y="2419721"/>
                </a:cubicBezTo>
                <a:lnTo>
                  <a:pt x="101894" y="2419721"/>
                </a:lnTo>
                <a:cubicBezTo>
                  <a:pt x="45620" y="2419721"/>
                  <a:pt x="0" y="2374102"/>
                  <a:pt x="0" y="2317827"/>
                </a:cubicBezTo>
                <a:lnTo>
                  <a:pt x="0" y="101894"/>
                </a:lnTo>
                <a:cubicBezTo>
                  <a:pt x="0" y="45657"/>
                  <a:pt x="45657" y="0"/>
                  <a:pt x="101894" y="0"/>
                </a:cubicBezTo>
                <a:close/>
              </a:path>
            </a:pathLst>
          </a:custGeom>
          <a:solidFill>
            <a:srgbClr val="1A5E4A">
              <a:alpha val="50196"/>
            </a:srgbClr>
          </a:solidFill>
          <a:ln w="25400">
            <a:solidFill>
              <a:srgbClr val="D4AF37">
                <a:alpha val="40000"/>
              </a:srgbClr>
            </a:solidFill>
            <a:prstDash val="solid"/>
          </a:ln>
        </p:spPr>
      </p:sp>
      <p:sp>
        <p:nvSpPr>
          <p:cNvPr id="8" name="Shape 5"/>
          <p:cNvSpPr/>
          <p:nvPr/>
        </p:nvSpPr>
        <p:spPr>
          <a:xfrm>
            <a:off x="568847" y="1519755"/>
            <a:ext cx="526396" cy="526396"/>
          </a:xfrm>
          <a:custGeom>
            <a:avLst/>
            <a:gdLst/>
            <a:ahLst/>
            <a:cxnLst/>
            <a:rect l="l" t="t" r="r" b="b"/>
            <a:pathLst>
              <a:path w="526396" h="526396">
                <a:moveTo>
                  <a:pt x="263198" y="0"/>
                </a:moveTo>
                <a:lnTo>
                  <a:pt x="263198" y="0"/>
                </a:lnTo>
                <a:cubicBezTo>
                  <a:pt x="408461" y="0"/>
                  <a:pt x="526396" y="117935"/>
                  <a:pt x="526396" y="263198"/>
                </a:cubicBezTo>
                <a:lnTo>
                  <a:pt x="526396" y="263198"/>
                </a:lnTo>
                <a:cubicBezTo>
                  <a:pt x="526396" y="408461"/>
                  <a:pt x="408461" y="526396"/>
                  <a:pt x="263198" y="526396"/>
                </a:cubicBezTo>
                <a:lnTo>
                  <a:pt x="263198" y="526396"/>
                </a:lnTo>
                <a:cubicBezTo>
                  <a:pt x="117935" y="526396"/>
                  <a:pt x="0" y="408461"/>
                  <a:pt x="0" y="263198"/>
                </a:cubicBezTo>
                <a:lnTo>
                  <a:pt x="0" y="263198"/>
                </a:lnTo>
                <a:cubicBezTo>
                  <a:pt x="0" y="117935"/>
                  <a:pt x="117935" y="0"/>
                  <a:pt x="263198" y="0"/>
                </a:cubicBezTo>
                <a:close/>
              </a:path>
            </a:pathLst>
          </a:custGeom>
          <a:solidFill>
            <a:srgbClr val="D4AF37">
              <a:alpha val="20000"/>
            </a:srgbClr>
          </a:solidFill>
          <a:ln w="25400">
            <a:solidFill>
              <a:srgbClr val="D4AF37">
                <a:alpha val="40000"/>
              </a:srgbClr>
            </a:solidFill>
            <a:prstDash val="solid"/>
          </a:ln>
        </p:spPr>
      </p:sp>
      <p:sp>
        <p:nvSpPr>
          <p:cNvPr id="9" name="Shape 6"/>
          <p:cNvSpPr/>
          <p:nvPr/>
        </p:nvSpPr>
        <p:spPr>
          <a:xfrm>
            <a:off x="706813" y="1655599"/>
            <a:ext cx="254708" cy="254708"/>
          </a:xfrm>
          <a:custGeom>
            <a:avLst/>
            <a:gdLst/>
            <a:ahLst/>
            <a:cxnLst/>
            <a:rect l="l" t="t" r="r" b="b"/>
            <a:pathLst>
              <a:path w="254708" h="254708">
                <a:moveTo>
                  <a:pt x="31838" y="65617"/>
                </a:moveTo>
                <a:cubicBezTo>
                  <a:pt x="31838" y="55767"/>
                  <a:pt x="39848" y="47758"/>
                  <a:pt x="49698" y="47758"/>
                </a:cubicBezTo>
                <a:cubicBezTo>
                  <a:pt x="54424" y="47758"/>
                  <a:pt x="58951" y="49648"/>
                  <a:pt x="62334" y="52981"/>
                </a:cubicBezTo>
                <a:lnTo>
                  <a:pt x="70393" y="61040"/>
                </a:lnTo>
                <a:cubicBezTo>
                  <a:pt x="59946" y="80392"/>
                  <a:pt x="61737" y="104569"/>
                  <a:pt x="75815" y="122230"/>
                </a:cubicBezTo>
                <a:lnTo>
                  <a:pt x="75119" y="122876"/>
                </a:lnTo>
                <a:cubicBezTo>
                  <a:pt x="70443" y="127553"/>
                  <a:pt x="70443" y="135114"/>
                  <a:pt x="75119" y="139741"/>
                </a:cubicBezTo>
                <a:cubicBezTo>
                  <a:pt x="79795" y="144367"/>
                  <a:pt x="87357" y="144417"/>
                  <a:pt x="91983" y="139741"/>
                </a:cubicBezTo>
                <a:lnTo>
                  <a:pt x="171629" y="60195"/>
                </a:lnTo>
                <a:cubicBezTo>
                  <a:pt x="176305" y="55518"/>
                  <a:pt x="176305" y="47957"/>
                  <a:pt x="171629" y="43330"/>
                </a:cubicBezTo>
                <a:cubicBezTo>
                  <a:pt x="166953" y="38704"/>
                  <a:pt x="159391" y="38654"/>
                  <a:pt x="154765" y="43330"/>
                </a:cubicBezTo>
                <a:lnTo>
                  <a:pt x="154118" y="43977"/>
                </a:lnTo>
                <a:cubicBezTo>
                  <a:pt x="136458" y="29898"/>
                  <a:pt x="112280" y="28107"/>
                  <a:pt x="92928" y="38554"/>
                </a:cubicBezTo>
                <a:lnTo>
                  <a:pt x="84820" y="30495"/>
                </a:lnTo>
                <a:cubicBezTo>
                  <a:pt x="75517" y="21143"/>
                  <a:pt x="62881" y="15919"/>
                  <a:pt x="49698" y="15919"/>
                </a:cubicBezTo>
                <a:cubicBezTo>
                  <a:pt x="22237" y="15919"/>
                  <a:pt x="0" y="38156"/>
                  <a:pt x="0" y="65617"/>
                </a:cubicBezTo>
                <a:lnTo>
                  <a:pt x="0" y="222869"/>
                </a:lnTo>
                <a:cubicBezTo>
                  <a:pt x="0" y="231674"/>
                  <a:pt x="7114" y="238788"/>
                  <a:pt x="15919" y="238788"/>
                </a:cubicBezTo>
                <a:cubicBezTo>
                  <a:pt x="24725" y="238788"/>
                  <a:pt x="31838" y="231674"/>
                  <a:pt x="31838" y="222869"/>
                </a:cubicBezTo>
                <a:lnTo>
                  <a:pt x="31838" y="65617"/>
                </a:lnTo>
                <a:close/>
                <a:moveTo>
                  <a:pt x="127354" y="175111"/>
                </a:moveTo>
                <a:cubicBezTo>
                  <a:pt x="136140" y="175111"/>
                  <a:pt x="143273" y="167978"/>
                  <a:pt x="143273" y="159192"/>
                </a:cubicBezTo>
                <a:cubicBezTo>
                  <a:pt x="143273" y="150406"/>
                  <a:pt x="136140" y="143273"/>
                  <a:pt x="127354" y="143273"/>
                </a:cubicBezTo>
                <a:cubicBezTo>
                  <a:pt x="118568" y="143273"/>
                  <a:pt x="111435" y="150406"/>
                  <a:pt x="111435" y="159192"/>
                </a:cubicBezTo>
                <a:cubicBezTo>
                  <a:pt x="111435" y="167978"/>
                  <a:pt x="118568" y="175111"/>
                  <a:pt x="127354" y="175111"/>
                </a:cubicBezTo>
                <a:close/>
                <a:moveTo>
                  <a:pt x="159192" y="206950"/>
                </a:moveTo>
                <a:cubicBezTo>
                  <a:pt x="159192" y="198164"/>
                  <a:pt x="152059" y="191031"/>
                  <a:pt x="143273" y="191031"/>
                </a:cubicBezTo>
                <a:cubicBezTo>
                  <a:pt x="134487" y="191031"/>
                  <a:pt x="127354" y="198164"/>
                  <a:pt x="127354" y="206950"/>
                </a:cubicBezTo>
                <a:cubicBezTo>
                  <a:pt x="127354" y="215736"/>
                  <a:pt x="134487" y="222869"/>
                  <a:pt x="143273" y="222869"/>
                </a:cubicBezTo>
                <a:cubicBezTo>
                  <a:pt x="152059" y="222869"/>
                  <a:pt x="159192" y="215736"/>
                  <a:pt x="159192" y="206950"/>
                </a:cubicBezTo>
                <a:close/>
                <a:moveTo>
                  <a:pt x="159192" y="143273"/>
                </a:moveTo>
                <a:cubicBezTo>
                  <a:pt x="167978" y="143273"/>
                  <a:pt x="175111" y="136140"/>
                  <a:pt x="175111" y="127354"/>
                </a:cubicBezTo>
                <a:cubicBezTo>
                  <a:pt x="175111" y="118568"/>
                  <a:pt x="167978" y="111435"/>
                  <a:pt x="159192" y="111435"/>
                </a:cubicBezTo>
                <a:cubicBezTo>
                  <a:pt x="150406" y="111435"/>
                  <a:pt x="143273" y="118568"/>
                  <a:pt x="143273" y="127354"/>
                </a:cubicBezTo>
                <a:cubicBezTo>
                  <a:pt x="143273" y="136140"/>
                  <a:pt x="150406" y="143273"/>
                  <a:pt x="159192" y="143273"/>
                </a:cubicBezTo>
                <a:close/>
                <a:moveTo>
                  <a:pt x="191031" y="175111"/>
                </a:moveTo>
                <a:cubicBezTo>
                  <a:pt x="191031" y="166325"/>
                  <a:pt x="183897" y="159192"/>
                  <a:pt x="175111" y="159192"/>
                </a:cubicBezTo>
                <a:cubicBezTo>
                  <a:pt x="166325" y="159192"/>
                  <a:pt x="159192" y="166325"/>
                  <a:pt x="159192" y="175111"/>
                </a:cubicBezTo>
                <a:cubicBezTo>
                  <a:pt x="159192" y="183897"/>
                  <a:pt x="166325" y="191031"/>
                  <a:pt x="175111" y="191031"/>
                </a:cubicBezTo>
                <a:cubicBezTo>
                  <a:pt x="183897" y="191031"/>
                  <a:pt x="191031" y="183897"/>
                  <a:pt x="191031" y="175111"/>
                </a:cubicBezTo>
                <a:close/>
                <a:moveTo>
                  <a:pt x="191031" y="111435"/>
                </a:moveTo>
                <a:cubicBezTo>
                  <a:pt x="199817" y="111435"/>
                  <a:pt x="206950" y="104301"/>
                  <a:pt x="206950" y="95515"/>
                </a:cubicBezTo>
                <a:cubicBezTo>
                  <a:pt x="206950" y="86729"/>
                  <a:pt x="199817" y="79596"/>
                  <a:pt x="191031" y="79596"/>
                </a:cubicBezTo>
                <a:cubicBezTo>
                  <a:pt x="182245" y="79596"/>
                  <a:pt x="175111" y="86729"/>
                  <a:pt x="175111" y="95515"/>
                </a:cubicBezTo>
                <a:cubicBezTo>
                  <a:pt x="175111" y="104301"/>
                  <a:pt x="182245" y="111435"/>
                  <a:pt x="191031" y="111435"/>
                </a:cubicBezTo>
                <a:close/>
                <a:moveTo>
                  <a:pt x="222869" y="143273"/>
                </a:moveTo>
                <a:cubicBezTo>
                  <a:pt x="222869" y="134487"/>
                  <a:pt x="215736" y="127354"/>
                  <a:pt x="206950" y="127354"/>
                </a:cubicBezTo>
                <a:cubicBezTo>
                  <a:pt x="198164" y="127354"/>
                  <a:pt x="191031" y="134487"/>
                  <a:pt x="191031" y="143273"/>
                </a:cubicBezTo>
                <a:cubicBezTo>
                  <a:pt x="191031" y="152059"/>
                  <a:pt x="198164" y="159192"/>
                  <a:pt x="206950" y="159192"/>
                </a:cubicBezTo>
                <a:cubicBezTo>
                  <a:pt x="215736" y="159192"/>
                  <a:pt x="222869" y="152059"/>
                  <a:pt x="222869" y="143273"/>
                </a:cubicBezTo>
                <a:close/>
                <a:moveTo>
                  <a:pt x="238788" y="127354"/>
                </a:moveTo>
                <a:cubicBezTo>
                  <a:pt x="247574" y="127354"/>
                  <a:pt x="254708" y="120221"/>
                  <a:pt x="254708" y="111435"/>
                </a:cubicBezTo>
                <a:cubicBezTo>
                  <a:pt x="254708" y="102648"/>
                  <a:pt x="247574" y="95515"/>
                  <a:pt x="238788" y="95515"/>
                </a:cubicBezTo>
                <a:cubicBezTo>
                  <a:pt x="230002" y="95515"/>
                  <a:pt x="222869" y="102648"/>
                  <a:pt x="222869" y="111435"/>
                </a:cubicBezTo>
                <a:cubicBezTo>
                  <a:pt x="222869" y="120221"/>
                  <a:pt x="230002" y="127354"/>
                  <a:pt x="238788" y="127354"/>
                </a:cubicBezTo>
                <a:close/>
              </a:path>
            </a:pathLst>
          </a:custGeom>
          <a:solidFill>
            <a:srgbClr val="D4AF37"/>
          </a:solidFill>
          <a:ln/>
        </p:spPr>
      </p:sp>
      <p:sp>
        <p:nvSpPr>
          <p:cNvPr id="10" name="Text 7"/>
          <p:cNvSpPr/>
          <p:nvPr/>
        </p:nvSpPr>
        <p:spPr>
          <a:xfrm>
            <a:off x="1239577" y="1630128"/>
            <a:ext cx="730162" cy="305649"/>
          </a:xfrm>
          <a:prstGeom prst="rect">
            <a:avLst/>
          </a:prstGeom>
          <a:noFill/>
          <a:ln/>
        </p:spPr>
        <p:txBody>
          <a:bodyPr wrap="square" lIns="0" tIns="0" rIns="0" bIns="0" rtlCol="0" anchor="ctr"/>
          <a:lstStyle/>
          <a:p>
            <a:pPr>
              <a:lnSpc>
                <a:spcPct val="100000"/>
              </a:lnSpc>
            </a:pPr>
            <a:r>
              <a:rPr lang="en-US" sz="2006" b="1" dirty="0">
                <a:solidFill>
                  <a:srgbClr val="F5E6C8"/>
                </a:solidFill>
                <a:latin typeface="Unna" pitchFamily="34" charset="0"/>
                <a:ea typeface="Unna" pitchFamily="34" charset="-122"/>
                <a:cs typeface="Unna" pitchFamily="34" charset="-120"/>
              </a:rPr>
              <a:t>Ghusl</a:t>
            </a:r>
            <a:endParaRPr lang="en-US" sz="1600" dirty="0"/>
          </a:p>
        </p:txBody>
      </p:sp>
      <p:sp>
        <p:nvSpPr>
          <p:cNvPr id="11" name="Text 8"/>
          <p:cNvSpPr/>
          <p:nvPr/>
        </p:nvSpPr>
        <p:spPr>
          <a:xfrm>
            <a:off x="560357" y="2190485"/>
            <a:ext cx="5289426" cy="500925"/>
          </a:xfrm>
          <a:prstGeom prst="rect">
            <a:avLst/>
          </a:prstGeom>
          <a:noFill/>
          <a:ln/>
        </p:spPr>
        <p:txBody>
          <a:bodyPr wrap="square" lIns="0" tIns="0" rIns="0" bIns="0" rtlCol="0" anchor="ctr"/>
          <a:lstStyle/>
          <a:p>
            <a:pPr>
              <a:lnSpc>
                <a:spcPct val="140000"/>
              </a:lnSpc>
            </a:pPr>
            <a:r>
              <a:rPr lang="en-US" sz="1203" dirty="0">
                <a:solidFill>
                  <a:srgbClr val="F5E6C8">
                    <a:alpha val="90000"/>
                  </a:srgbClr>
                </a:solidFill>
                <a:latin typeface="Quattrocento Sans" pitchFamily="34" charset="0"/>
                <a:ea typeface="Quattrocento Sans" pitchFamily="34" charset="-122"/>
                <a:cs typeface="Quattrocento Sans" pitchFamily="34" charset="-120"/>
              </a:rPr>
              <a:t>Taking a </a:t>
            </a:r>
            <a:pPr>
              <a:lnSpc>
                <a:spcPct val="140000"/>
              </a:lnSpc>
            </a:pPr>
            <a:r>
              <a:rPr lang="en-US" sz="1203" b="1" dirty="0">
                <a:solidFill>
                  <a:srgbClr val="D4AF37"/>
                </a:solidFill>
                <a:latin typeface="Quattrocento Sans" pitchFamily="34" charset="0"/>
                <a:ea typeface="Quattrocento Sans" pitchFamily="34" charset="-122"/>
                <a:cs typeface="Quattrocento Sans" pitchFamily="34" charset="-120"/>
              </a:rPr>
              <a:t>ritual bath</a:t>
            </a:r>
            <a:pPr>
              <a:lnSpc>
                <a:spcPct val="140000"/>
              </a:lnSpc>
            </a:pPr>
            <a:r>
              <a:rPr lang="en-US" sz="1203" dirty="0">
                <a:solidFill>
                  <a:srgbClr val="F5E6C8">
                    <a:alpha val="90000"/>
                  </a:srgbClr>
                </a:solidFill>
                <a:latin typeface="Quattrocento Sans" pitchFamily="34" charset="0"/>
                <a:ea typeface="Quattrocento Sans" pitchFamily="34" charset="-122"/>
                <a:cs typeface="Quattrocento Sans" pitchFamily="34" charset="-120"/>
              </a:rPr>
              <a:t> before heading to the Eid prayer. This is a highly recommended Sunnah, similar to the bath taken before Jumu'ah prayer.</a:t>
            </a:r>
            <a:endParaRPr lang="en-US" sz="1600" dirty="0"/>
          </a:p>
        </p:txBody>
      </p:sp>
      <p:sp>
        <p:nvSpPr>
          <p:cNvPr id="12" name="Shape 9"/>
          <p:cNvSpPr/>
          <p:nvPr/>
        </p:nvSpPr>
        <p:spPr>
          <a:xfrm>
            <a:off x="577337" y="2823008"/>
            <a:ext cx="5196033" cy="679220"/>
          </a:xfrm>
          <a:custGeom>
            <a:avLst/>
            <a:gdLst/>
            <a:ahLst/>
            <a:cxnLst/>
            <a:rect l="l" t="t" r="r" b="b"/>
            <a:pathLst>
              <a:path w="5196033" h="679220">
                <a:moveTo>
                  <a:pt x="33961" y="0"/>
                </a:moveTo>
                <a:lnTo>
                  <a:pt x="5128111" y="0"/>
                </a:lnTo>
                <a:cubicBezTo>
                  <a:pt x="5165624" y="0"/>
                  <a:pt x="5196033" y="30410"/>
                  <a:pt x="5196033" y="67922"/>
                </a:cubicBezTo>
                <a:lnTo>
                  <a:pt x="5196033" y="611298"/>
                </a:lnTo>
                <a:cubicBezTo>
                  <a:pt x="5196033" y="648810"/>
                  <a:pt x="5165624" y="679220"/>
                  <a:pt x="5128111" y="679220"/>
                </a:cubicBezTo>
                <a:lnTo>
                  <a:pt x="33961" y="679220"/>
                </a:lnTo>
                <a:cubicBezTo>
                  <a:pt x="15205" y="679220"/>
                  <a:pt x="0" y="664015"/>
                  <a:pt x="0" y="645259"/>
                </a:cubicBezTo>
                <a:lnTo>
                  <a:pt x="0" y="33961"/>
                </a:lnTo>
                <a:cubicBezTo>
                  <a:pt x="0" y="15205"/>
                  <a:pt x="15205" y="0"/>
                  <a:pt x="33961" y="0"/>
                </a:cubicBezTo>
                <a:close/>
              </a:path>
            </a:pathLst>
          </a:custGeom>
          <a:solidFill>
            <a:srgbClr val="0A3A2A">
              <a:alpha val="60000"/>
            </a:srgbClr>
          </a:solidFill>
          <a:ln/>
        </p:spPr>
      </p:sp>
      <p:sp>
        <p:nvSpPr>
          <p:cNvPr id="13" name="Shape 10"/>
          <p:cNvSpPr/>
          <p:nvPr/>
        </p:nvSpPr>
        <p:spPr>
          <a:xfrm>
            <a:off x="577337" y="2823008"/>
            <a:ext cx="33961" cy="679220"/>
          </a:xfrm>
          <a:custGeom>
            <a:avLst/>
            <a:gdLst/>
            <a:ahLst/>
            <a:cxnLst/>
            <a:rect l="l" t="t" r="r" b="b"/>
            <a:pathLst>
              <a:path w="33961" h="679220">
                <a:moveTo>
                  <a:pt x="33961" y="0"/>
                </a:moveTo>
                <a:lnTo>
                  <a:pt x="33961" y="0"/>
                </a:lnTo>
                <a:lnTo>
                  <a:pt x="33961" y="679220"/>
                </a:lnTo>
                <a:lnTo>
                  <a:pt x="33961" y="679220"/>
                </a:lnTo>
                <a:cubicBezTo>
                  <a:pt x="15205" y="679220"/>
                  <a:pt x="0" y="664015"/>
                  <a:pt x="0" y="645259"/>
                </a:cubicBezTo>
                <a:lnTo>
                  <a:pt x="0" y="33961"/>
                </a:lnTo>
                <a:cubicBezTo>
                  <a:pt x="0" y="15205"/>
                  <a:pt x="15205" y="0"/>
                  <a:pt x="33961" y="0"/>
                </a:cubicBezTo>
                <a:close/>
              </a:path>
            </a:pathLst>
          </a:custGeom>
          <a:solidFill>
            <a:srgbClr val="D4AF37"/>
          </a:solidFill>
          <a:ln/>
        </p:spPr>
      </p:sp>
      <p:sp>
        <p:nvSpPr>
          <p:cNvPr id="14" name="Text 11"/>
          <p:cNvSpPr/>
          <p:nvPr/>
        </p:nvSpPr>
        <p:spPr>
          <a:xfrm>
            <a:off x="730162" y="2958852"/>
            <a:ext cx="4975287" cy="407532"/>
          </a:xfrm>
          <a:prstGeom prst="rect">
            <a:avLst/>
          </a:prstGeom>
          <a:noFill/>
          <a:ln/>
        </p:spPr>
        <p:txBody>
          <a:bodyPr wrap="square" lIns="0" tIns="0" rIns="0" bIns="0" rtlCol="0" anchor="ctr"/>
          <a:lstStyle/>
          <a:p>
            <a:pPr>
              <a:lnSpc>
                <a:spcPct val="130000"/>
              </a:lnSpc>
            </a:pPr>
            <a:r>
              <a:rPr lang="en-US" sz="1070" dirty="0">
                <a:solidFill>
                  <a:srgbClr val="F5E6C8"/>
                </a:solidFill>
                <a:latin typeface="Quattrocento Sans" pitchFamily="34" charset="0"/>
                <a:ea typeface="Quattrocento Sans" pitchFamily="34" charset="-122"/>
                <a:cs typeface="Quattrocento Sans" pitchFamily="34" charset="-120"/>
              </a:rPr>
              <a:t>The Prophet (PBUH) would take a bath on the day of Eid before going out to the prayer ground.</a:t>
            </a:r>
            <a:endParaRPr lang="en-US" sz="1600" dirty="0"/>
          </a:p>
        </p:txBody>
      </p:sp>
      <p:sp>
        <p:nvSpPr>
          <p:cNvPr id="15" name="Shape 12"/>
          <p:cNvSpPr/>
          <p:nvPr/>
        </p:nvSpPr>
        <p:spPr>
          <a:xfrm>
            <a:off x="6208231" y="1299008"/>
            <a:ext cx="5637526" cy="2419721"/>
          </a:xfrm>
          <a:custGeom>
            <a:avLst/>
            <a:gdLst/>
            <a:ahLst/>
            <a:cxnLst/>
            <a:rect l="l" t="t" r="r" b="b"/>
            <a:pathLst>
              <a:path w="5637526" h="2419721">
                <a:moveTo>
                  <a:pt x="101894" y="0"/>
                </a:moveTo>
                <a:lnTo>
                  <a:pt x="5535632" y="0"/>
                </a:lnTo>
                <a:cubicBezTo>
                  <a:pt x="5591907" y="0"/>
                  <a:pt x="5637526" y="45620"/>
                  <a:pt x="5637526" y="101894"/>
                </a:cubicBezTo>
                <a:lnTo>
                  <a:pt x="5637526" y="2317827"/>
                </a:lnTo>
                <a:cubicBezTo>
                  <a:pt x="5637526" y="2374102"/>
                  <a:pt x="5591907" y="2419721"/>
                  <a:pt x="5535632" y="2419721"/>
                </a:cubicBezTo>
                <a:lnTo>
                  <a:pt x="101894" y="2419721"/>
                </a:lnTo>
                <a:cubicBezTo>
                  <a:pt x="45620" y="2419721"/>
                  <a:pt x="0" y="2374102"/>
                  <a:pt x="0" y="2317827"/>
                </a:cubicBezTo>
                <a:lnTo>
                  <a:pt x="0" y="101894"/>
                </a:lnTo>
                <a:cubicBezTo>
                  <a:pt x="0" y="45657"/>
                  <a:pt x="45657" y="0"/>
                  <a:pt x="101894" y="0"/>
                </a:cubicBezTo>
                <a:close/>
              </a:path>
            </a:pathLst>
          </a:custGeom>
          <a:solidFill>
            <a:srgbClr val="1A5E4A">
              <a:alpha val="50196"/>
            </a:srgbClr>
          </a:solidFill>
          <a:ln w="25400">
            <a:solidFill>
              <a:srgbClr val="D4AF37">
                <a:alpha val="40000"/>
              </a:srgbClr>
            </a:solidFill>
            <a:prstDash val="solid"/>
          </a:ln>
        </p:spPr>
      </p:sp>
      <p:sp>
        <p:nvSpPr>
          <p:cNvPr id="16" name="Shape 13"/>
          <p:cNvSpPr/>
          <p:nvPr/>
        </p:nvSpPr>
        <p:spPr>
          <a:xfrm>
            <a:off x="6428977" y="1519755"/>
            <a:ext cx="526396" cy="526396"/>
          </a:xfrm>
          <a:custGeom>
            <a:avLst/>
            <a:gdLst/>
            <a:ahLst/>
            <a:cxnLst/>
            <a:rect l="l" t="t" r="r" b="b"/>
            <a:pathLst>
              <a:path w="526396" h="526396">
                <a:moveTo>
                  <a:pt x="263198" y="0"/>
                </a:moveTo>
                <a:lnTo>
                  <a:pt x="263198" y="0"/>
                </a:lnTo>
                <a:cubicBezTo>
                  <a:pt x="408461" y="0"/>
                  <a:pt x="526396" y="117935"/>
                  <a:pt x="526396" y="263198"/>
                </a:cubicBezTo>
                <a:lnTo>
                  <a:pt x="526396" y="263198"/>
                </a:lnTo>
                <a:cubicBezTo>
                  <a:pt x="526396" y="408461"/>
                  <a:pt x="408461" y="526396"/>
                  <a:pt x="263198" y="526396"/>
                </a:cubicBezTo>
                <a:lnTo>
                  <a:pt x="263198" y="526396"/>
                </a:lnTo>
                <a:cubicBezTo>
                  <a:pt x="117935" y="526396"/>
                  <a:pt x="0" y="408461"/>
                  <a:pt x="0" y="263198"/>
                </a:cubicBezTo>
                <a:lnTo>
                  <a:pt x="0" y="263198"/>
                </a:lnTo>
                <a:cubicBezTo>
                  <a:pt x="0" y="117935"/>
                  <a:pt x="117935" y="0"/>
                  <a:pt x="263198" y="0"/>
                </a:cubicBezTo>
                <a:close/>
              </a:path>
            </a:pathLst>
          </a:custGeom>
          <a:solidFill>
            <a:srgbClr val="D4AF37">
              <a:alpha val="20000"/>
            </a:srgbClr>
          </a:solidFill>
          <a:ln w="25400">
            <a:solidFill>
              <a:srgbClr val="D4AF37">
                <a:alpha val="40000"/>
              </a:srgbClr>
            </a:solidFill>
            <a:prstDash val="solid"/>
          </a:ln>
        </p:spPr>
      </p:sp>
      <p:sp>
        <p:nvSpPr>
          <p:cNvPr id="17" name="Shape 14"/>
          <p:cNvSpPr/>
          <p:nvPr/>
        </p:nvSpPr>
        <p:spPr>
          <a:xfrm>
            <a:off x="6535105" y="1655599"/>
            <a:ext cx="318384" cy="254708"/>
          </a:xfrm>
          <a:custGeom>
            <a:avLst/>
            <a:gdLst/>
            <a:ahLst/>
            <a:cxnLst/>
            <a:rect l="l" t="t" r="r" b="b"/>
            <a:pathLst>
              <a:path w="318384" h="254708">
                <a:moveTo>
                  <a:pt x="159292" y="55717"/>
                </a:moveTo>
                <a:cubicBezTo>
                  <a:pt x="181280" y="55717"/>
                  <a:pt x="199090" y="37908"/>
                  <a:pt x="199090" y="15919"/>
                </a:cubicBezTo>
                <a:lnTo>
                  <a:pt x="225705" y="15919"/>
                </a:lnTo>
                <a:cubicBezTo>
                  <a:pt x="234162" y="15919"/>
                  <a:pt x="242271" y="19252"/>
                  <a:pt x="248240" y="25222"/>
                </a:cubicBezTo>
                <a:lnTo>
                  <a:pt x="307241" y="84272"/>
                </a:lnTo>
                <a:cubicBezTo>
                  <a:pt x="313459" y="90491"/>
                  <a:pt x="313459" y="100590"/>
                  <a:pt x="307241" y="106808"/>
                </a:cubicBezTo>
                <a:lnTo>
                  <a:pt x="282019" y="132030"/>
                </a:lnTo>
                <a:cubicBezTo>
                  <a:pt x="275800" y="138248"/>
                  <a:pt x="265702" y="138248"/>
                  <a:pt x="259483" y="132030"/>
                </a:cubicBezTo>
                <a:lnTo>
                  <a:pt x="238888" y="111435"/>
                </a:lnTo>
                <a:lnTo>
                  <a:pt x="238888" y="222869"/>
                </a:lnTo>
                <a:cubicBezTo>
                  <a:pt x="238888" y="240430"/>
                  <a:pt x="224610" y="254708"/>
                  <a:pt x="207049" y="254708"/>
                </a:cubicBezTo>
                <a:lnTo>
                  <a:pt x="111534" y="254708"/>
                </a:lnTo>
                <a:cubicBezTo>
                  <a:pt x="93973" y="254708"/>
                  <a:pt x="79696" y="240430"/>
                  <a:pt x="79696" y="222869"/>
                </a:cubicBezTo>
                <a:lnTo>
                  <a:pt x="79696" y="111435"/>
                </a:lnTo>
                <a:lnTo>
                  <a:pt x="59100" y="132030"/>
                </a:lnTo>
                <a:cubicBezTo>
                  <a:pt x="52882" y="138248"/>
                  <a:pt x="42783" y="138248"/>
                  <a:pt x="36564" y="132030"/>
                </a:cubicBezTo>
                <a:lnTo>
                  <a:pt x="11392" y="106758"/>
                </a:lnTo>
                <a:cubicBezTo>
                  <a:pt x="5174" y="100540"/>
                  <a:pt x="5174" y="90441"/>
                  <a:pt x="11392" y="84223"/>
                </a:cubicBezTo>
                <a:lnTo>
                  <a:pt x="70393" y="25222"/>
                </a:lnTo>
                <a:cubicBezTo>
                  <a:pt x="76363" y="19252"/>
                  <a:pt x="84471" y="15919"/>
                  <a:pt x="92928" y="15919"/>
                </a:cubicBezTo>
                <a:lnTo>
                  <a:pt x="119543" y="15919"/>
                </a:lnTo>
                <a:cubicBezTo>
                  <a:pt x="119543" y="37908"/>
                  <a:pt x="137353" y="55717"/>
                  <a:pt x="159341" y="55717"/>
                </a:cubicBezTo>
                <a:close/>
              </a:path>
            </a:pathLst>
          </a:custGeom>
          <a:solidFill>
            <a:srgbClr val="D4AF37"/>
          </a:solidFill>
          <a:ln/>
        </p:spPr>
      </p:sp>
      <p:sp>
        <p:nvSpPr>
          <p:cNvPr id="18" name="Text 15"/>
          <p:cNvSpPr/>
          <p:nvPr/>
        </p:nvSpPr>
        <p:spPr>
          <a:xfrm>
            <a:off x="7099707" y="1630128"/>
            <a:ext cx="1290518" cy="305649"/>
          </a:xfrm>
          <a:prstGeom prst="rect">
            <a:avLst/>
          </a:prstGeom>
          <a:noFill/>
          <a:ln/>
        </p:spPr>
        <p:txBody>
          <a:bodyPr wrap="square" lIns="0" tIns="0" rIns="0" bIns="0" rtlCol="0" anchor="ctr"/>
          <a:lstStyle/>
          <a:p>
            <a:pPr>
              <a:lnSpc>
                <a:spcPct val="100000"/>
              </a:lnSpc>
            </a:pPr>
            <a:r>
              <a:rPr lang="en-US" sz="2006" b="1" dirty="0">
                <a:solidFill>
                  <a:srgbClr val="F5E6C8"/>
                </a:solidFill>
                <a:latin typeface="Unna" pitchFamily="34" charset="0"/>
                <a:ea typeface="Unna" pitchFamily="34" charset="-122"/>
                <a:cs typeface="Unna" pitchFamily="34" charset="-120"/>
              </a:rPr>
              <a:t>Adornment</a:t>
            </a:r>
            <a:endParaRPr lang="en-US" sz="1600" dirty="0"/>
          </a:p>
        </p:txBody>
      </p:sp>
      <p:sp>
        <p:nvSpPr>
          <p:cNvPr id="19" name="Text 16"/>
          <p:cNvSpPr/>
          <p:nvPr/>
        </p:nvSpPr>
        <p:spPr>
          <a:xfrm>
            <a:off x="6420487" y="2190485"/>
            <a:ext cx="5289426" cy="500925"/>
          </a:xfrm>
          <a:prstGeom prst="rect">
            <a:avLst/>
          </a:prstGeom>
          <a:noFill/>
          <a:ln/>
        </p:spPr>
        <p:txBody>
          <a:bodyPr wrap="square" lIns="0" tIns="0" rIns="0" bIns="0" rtlCol="0" anchor="ctr"/>
          <a:lstStyle/>
          <a:p>
            <a:pPr>
              <a:lnSpc>
                <a:spcPct val="140000"/>
              </a:lnSpc>
            </a:pPr>
            <a:r>
              <a:rPr lang="en-US" sz="1203" dirty="0">
                <a:solidFill>
                  <a:srgbClr val="F5E6C8">
                    <a:alpha val="90000"/>
                  </a:srgbClr>
                </a:solidFill>
                <a:latin typeface="Quattrocento Sans" pitchFamily="34" charset="0"/>
                <a:ea typeface="Quattrocento Sans" pitchFamily="34" charset="-122"/>
                <a:cs typeface="Quattrocento Sans" pitchFamily="34" charset="-120"/>
              </a:rPr>
              <a:t>Wearing </a:t>
            </a:r>
            <a:pPr>
              <a:lnSpc>
                <a:spcPct val="140000"/>
              </a:lnSpc>
            </a:pPr>
            <a:r>
              <a:rPr lang="en-US" sz="1203" b="1" dirty="0">
                <a:solidFill>
                  <a:srgbClr val="D4AF37"/>
                </a:solidFill>
                <a:latin typeface="Quattrocento Sans" pitchFamily="34" charset="0"/>
                <a:ea typeface="Quattrocento Sans" pitchFamily="34" charset="-122"/>
                <a:cs typeface="Quattrocento Sans" pitchFamily="34" charset="-120"/>
              </a:rPr>
              <a:t>one's best clothes</a:t>
            </a:r>
            <a:pPr>
              <a:lnSpc>
                <a:spcPct val="140000"/>
              </a:lnSpc>
            </a:pPr>
            <a:r>
              <a:rPr lang="en-US" sz="1203" dirty="0">
                <a:solidFill>
                  <a:srgbClr val="F5E6C8">
                    <a:alpha val="90000"/>
                  </a:srgbClr>
                </a:solidFill>
                <a:latin typeface="Quattrocento Sans" pitchFamily="34" charset="0"/>
                <a:ea typeface="Quattrocento Sans" pitchFamily="34" charset="-122"/>
                <a:cs typeface="Quattrocento Sans" pitchFamily="34" charset="-120"/>
              </a:rPr>
              <a:t>, ensuring they are modest and clean. The Prophet (PBUH) had a special cloak he would wear for Eid.</a:t>
            </a:r>
            <a:endParaRPr lang="en-US" sz="1600" dirty="0"/>
          </a:p>
        </p:txBody>
      </p:sp>
      <p:sp>
        <p:nvSpPr>
          <p:cNvPr id="20" name="Shape 17"/>
          <p:cNvSpPr/>
          <p:nvPr/>
        </p:nvSpPr>
        <p:spPr>
          <a:xfrm>
            <a:off x="6437467" y="2823008"/>
            <a:ext cx="5196033" cy="679220"/>
          </a:xfrm>
          <a:custGeom>
            <a:avLst/>
            <a:gdLst/>
            <a:ahLst/>
            <a:cxnLst/>
            <a:rect l="l" t="t" r="r" b="b"/>
            <a:pathLst>
              <a:path w="5196033" h="679220">
                <a:moveTo>
                  <a:pt x="33961" y="0"/>
                </a:moveTo>
                <a:lnTo>
                  <a:pt x="5128111" y="0"/>
                </a:lnTo>
                <a:cubicBezTo>
                  <a:pt x="5165624" y="0"/>
                  <a:pt x="5196033" y="30410"/>
                  <a:pt x="5196033" y="67922"/>
                </a:cubicBezTo>
                <a:lnTo>
                  <a:pt x="5196033" y="611298"/>
                </a:lnTo>
                <a:cubicBezTo>
                  <a:pt x="5196033" y="648810"/>
                  <a:pt x="5165624" y="679220"/>
                  <a:pt x="5128111" y="679220"/>
                </a:cubicBezTo>
                <a:lnTo>
                  <a:pt x="33961" y="679220"/>
                </a:lnTo>
                <a:cubicBezTo>
                  <a:pt x="15205" y="679220"/>
                  <a:pt x="0" y="664015"/>
                  <a:pt x="0" y="645259"/>
                </a:cubicBezTo>
                <a:lnTo>
                  <a:pt x="0" y="33961"/>
                </a:lnTo>
                <a:cubicBezTo>
                  <a:pt x="0" y="15205"/>
                  <a:pt x="15205" y="0"/>
                  <a:pt x="33961" y="0"/>
                </a:cubicBezTo>
                <a:close/>
              </a:path>
            </a:pathLst>
          </a:custGeom>
          <a:solidFill>
            <a:srgbClr val="0A3A2A">
              <a:alpha val="60000"/>
            </a:srgbClr>
          </a:solidFill>
          <a:ln/>
        </p:spPr>
      </p:sp>
      <p:sp>
        <p:nvSpPr>
          <p:cNvPr id="21" name="Shape 18"/>
          <p:cNvSpPr/>
          <p:nvPr/>
        </p:nvSpPr>
        <p:spPr>
          <a:xfrm>
            <a:off x="6437467" y="2823008"/>
            <a:ext cx="33961" cy="679220"/>
          </a:xfrm>
          <a:custGeom>
            <a:avLst/>
            <a:gdLst/>
            <a:ahLst/>
            <a:cxnLst/>
            <a:rect l="l" t="t" r="r" b="b"/>
            <a:pathLst>
              <a:path w="33961" h="679220">
                <a:moveTo>
                  <a:pt x="33961" y="0"/>
                </a:moveTo>
                <a:lnTo>
                  <a:pt x="33961" y="0"/>
                </a:lnTo>
                <a:lnTo>
                  <a:pt x="33961" y="679220"/>
                </a:lnTo>
                <a:lnTo>
                  <a:pt x="33961" y="679220"/>
                </a:lnTo>
                <a:cubicBezTo>
                  <a:pt x="15205" y="679220"/>
                  <a:pt x="0" y="664015"/>
                  <a:pt x="0" y="645259"/>
                </a:cubicBezTo>
                <a:lnTo>
                  <a:pt x="0" y="33961"/>
                </a:lnTo>
                <a:cubicBezTo>
                  <a:pt x="0" y="15205"/>
                  <a:pt x="15205" y="0"/>
                  <a:pt x="33961" y="0"/>
                </a:cubicBezTo>
                <a:close/>
              </a:path>
            </a:pathLst>
          </a:custGeom>
          <a:solidFill>
            <a:srgbClr val="D4AF37"/>
          </a:solidFill>
          <a:ln/>
        </p:spPr>
      </p:sp>
      <p:sp>
        <p:nvSpPr>
          <p:cNvPr id="22" name="Text 19"/>
          <p:cNvSpPr/>
          <p:nvPr/>
        </p:nvSpPr>
        <p:spPr>
          <a:xfrm>
            <a:off x="6590292" y="2958852"/>
            <a:ext cx="4975287" cy="407532"/>
          </a:xfrm>
          <a:prstGeom prst="rect">
            <a:avLst/>
          </a:prstGeom>
          <a:noFill/>
          <a:ln/>
        </p:spPr>
        <p:txBody>
          <a:bodyPr wrap="square" lIns="0" tIns="0" rIns="0" bIns="0" rtlCol="0" anchor="ctr"/>
          <a:lstStyle/>
          <a:p>
            <a:pPr>
              <a:lnSpc>
                <a:spcPct val="130000"/>
              </a:lnSpc>
            </a:pPr>
            <a:r>
              <a:rPr lang="en-US" sz="1070" dirty="0">
                <a:solidFill>
                  <a:srgbClr val="F5E6C8"/>
                </a:solidFill>
                <a:latin typeface="Quattrocento Sans" pitchFamily="34" charset="0"/>
                <a:ea typeface="Quattrocento Sans" pitchFamily="34" charset="-122"/>
                <a:cs typeface="Quattrocento Sans" pitchFamily="34" charset="-120"/>
              </a:rPr>
              <a:t>Ibn Umar reported: "The Prophet (PBUH) would wear his best clothes on the two Eids."</a:t>
            </a:r>
            <a:endParaRPr lang="en-US" sz="1600" dirty="0"/>
          </a:p>
        </p:txBody>
      </p:sp>
      <p:sp>
        <p:nvSpPr>
          <p:cNvPr id="23" name="Shape 20"/>
          <p:cNvSpPr/>
          <p:nvPr/>
        </p:nvSpPr>
        <p:spPr>
          <a:xfrm>
            <a:off x="348100" y="3935231"/>
            <a:ext cx="5637526" cy="2665939"/>
          </a:xfrm>
          <a:custGeom>
            <a:avLst/>
            <a:gdLst/>
            <a:ahLst/>
            <a:cxnLst/>
            <a:rect l="l" t="t" r="r" b="b"/>
            <a:pathLst>
              <a:path w="5637526" h="2665939">
                <a:moveTo>
                  <a:pt x="101892" y="0"/>
                </a:moveTo>
                <a:lnTo>
                  <a:pt x="5535634" y="0"/>
                </a:lnTo>
                <a:cubicBezTo>
                  <a:pt x="5591908" y="0"/>
                  <a:pt x="5637526" y="45619"/>
                  <a:pt x="5637526" y="101892"/>
                </a:cubicBezTo>
                <a:lnTo>
                  <a:pt x="5637526" y="2564047"/>
                </a:lnTo>
                <a:cubicBezTo>
                  <a:pt x="5637526" y="2620320"/>
                  <a:pt x="5591908" y="2665939"/>
                  <a:pt x="5535634" y="2665939"/>
                </a:cubicBezTo>
                <a:lnTo>
                  <a:pt x="101892" y="2665939"/>
                </a:lnTo>
                <a:cubicBezTo>
                  <a:pt x="45619" y="2665939"/>
                  <a:pt x="0" y="2620320"/>
                  <a:pt x="0" y="2564047"/>
                </a:cubicBezTo>
                <a:lnTo>
                  <a:pt x="0" y="101892"/>
                </a:lnTo>
                <a:cubicBezTo>
                  <a:pt x="0" y="45619"/>
                  <a:pt x="45619" y="0"/>
                  <a:pt x="101892" y="0"/>
                </a:cubicBezTo>
                <a:close/>
              </a:path>
            </a:pathLst>
          </a:custGeom>
          <a:gradFill rotWithShape="1" flip="none">
            <a:gsLst>
              <a:gs pos="0">
                <a:srgbClr val="D4AF37">
                  <a:alpha val="25000"/>
                </a:srgbClr>
              </a:gs>
              <a:gs pos="100000">
                <a:srgbClr val="1A5E4A">
                  <a:alpha val="40000"/>
                </a:srgbClr>
              </a:gs>
            </a:gsLst>
            <a:lin ang="2700000" scaled="1"/>
          </a:gradFill>
          <a:ln w="25400">
            <a:solidFill>
              <a:srgbClr val="D4AF37">
                <a:alpha val="50196"/>
              </a:srgbClr>
            </a:solidFill>
            <a:prstDash val="solid"/>
          </a:ln>
        </p:spPr>
      </p:sp>
      <p:sp>
        <p:nvSpPr>
          <p:cNvPr id="24" name="Shape 21"/>
          <p:cNvSpPr/>
          <p:nvPr/>
        </p:nvSpPr>
        <p:spPr>
          <a:xfrm>
            <a:off x="568847" y="4155978"/>
            <a:ext cx="526396" cy="526396"/>
          </a:xfrm>
          <a:custGeom>
            <a:avLst/>
            <a:gdLst/>
            <a:ahLst/>
            <a:cxnLst/>
            <a:rect l="l" t="t" r="r" b="b"/>
            <a:pathLst>
              <a:path w="526396" h="526396">
                <a:moveTo>
                  <a:pt x="263198" y="0"/>
                </a:moveTo>
                <a:lnTo>
                  <a:pt x="263198" y="0"/>
                </a:lnTo>
                <a:cubicBezTo>
                  <a:pt x="408461" y="0"/>
                  <a:pt x="526396" y="117935"/>
                  <a:pt x="526396" y="263198"/>
                </a:cubicBezTo>
                <a:lnTo>
                  <a:pt x="526396" y="263198"/>
                </a:lnTo>
                <a:cubicBezTo>
                  <a:pt x="526396" y="408461"/>
                  <a:pt x="408461" y="526396"/>
                  <a:pt x="263198" y="526396"/>
                </a:cubicBezTo>
                <a:lnTo>
                  <a:pt x="263198" y="526396"/>
                </a:lnTo>
                <a:cubicBezTo>
                  <a:pt x="117935" y="526396"/>
                  <a:pt x="0" y="408461"/>
                  <a:pt x="0" y="263198"/>
                </a:cubicBezTo>
                <a:lnTo>
                  <a:pt x="0" y="263198"/>
                </a:lnTo>
                <a:cubicBezTo>
                  <a:pt x="0" y="117935"/>
                  <a:pt x="117935" y="0"/>
                  <a:pt x="263198" y="0"/>
                </a:cubicBezTo>
                <a:close/>
              </a:path>
            </a:pathLst>
          </a:custGeom>
          <a:solidFill>
            <a:srgbClr val="D4AF37">
              <a:alpha val="30196"/>
            </a:srgbClr>
          </a:solidFill>
          <a:ln w="25400">
            <a:solidFill>
              <a:srgbClr val="D4AF37">
                <a:alpha val="50196"/>
              </a:srgbClr>
            </a:solidFill>
            <a:prstDash val="solid"/>
          </a:ln>
        </p:spPr>
      </p:sp>
      <p:sp>
        <p:nvSpPr>
          <p:cNvPr id="25" name="Shape 22"/>
          <p:cNvSpPr/>
          <p:nvPr/>
        </p:nvSpPr>
        <p:spPr>
          <a:xfrm>
            <a:off x="706813" y="4291822"/>
            <a:ext cx="254708" cy="254708"/>
          </a:xfrm>
          <a:custGeom>
            <a:avLst/>
            <a:gdLst/>
            <a:ahLst/>
            <a:cxnLst/>
            <a:rect l="l" t="t" r="r" b="b"/>
            <a:pathLst>
              <a:path w="254708" h="254708">
                <a:moveTo>
                  <a:pt x="31789" y="7164"/>
                </a:moveTo>
                <a:cubicBezTo>
                  <a:pt x="31391" y="3084"/>
                  <a:pt x="27958" y="0"/>
                  <a:pt x="23879" y="0"/>
                </a:cubicBezTo>
                <a:cubicBezTo>
                  <a:pt x="19800" y="0"/>
                  <a:pt x="16367" y="3084"/>
                  <a:pt x="15919" y="7114"/>
                </a:cubicBezTo>
                <a:lnTo>
                  <a:pt x="8905" y="74472"/>
                </a:lnTo>
                <a:cubicBezTo>
                  <a:pt x="8258" y="77457"/>
                  <a:pt x="7960" y="80492"/>
                  <a:pt x="7960" y="83526"/>
                </a:cubicBezTo>
                <a:cubicBezTo>
                  <a:pt x="7960" y="106360"/>
                  <a:pt x="25421" y="125115"/>
                  <a:pt x="47758" y="127155"/>
                </a:cubicBezTo>
                <a:lnTo>
                  <a:pt x="47758" y="238788"/>
                </a:lnTo>
                <a:cubicBezTo>
                  <a:pt x="47758" y="247594"/>
                  <a:pt x="54872" y="254708"/>
                  <a:pt x="63677" y="254708"/>
                </a:cubicBezTo>
                <a:cubicBezTo>
                  <a:pt x="72482" y="254708"/>
                  <a:pt x="79596" y="247594"/>
                  <a:pt x="79596" y="238788"/>
                </a:cubicBezTo>
                <a:lnTo>
                  <a:pt x="79596" y="127155"/>
                </a:lnTo>
                <a:cubicBezTo>
                  <a:pt x="101933" y="125115"/>
                  <a:pt x="119394" y="106360"/>
                  <a:pt x="119394" y="83526"/>
                </a:cubicBezTo>
                <a:cubicBezTo>
                  <a:pt x="119394" y="80492"/>
                  <a:pt x="119096" y="77457"/>
                  <a:pt x="118449" y="74472"/>
                </a:cubicBezTo>
                <a:lnTo>
                  <a:pt x="111385" y="7114"/>
                </a:lnTo>
                <a:cubicBezTo>
                  <a:pt x="110987" y="3084"/>
                  <a:pt x="107554" y="0"/>
                  <a:pt x="103475" y="0"/>
                </a:cubicBezTo>
                <a:cubicBezTo>
                  <a:pt x="99396" y="0"/>
                  <a:pt x="95963" y="3084"/>
                  <a:pt x="95565" y="7164"/>
                </a:cubicBezTo>
                <a:lnTo>
                  <a:pt x="88799" y="74572"/>
                </a:lnTo>
                <a:cubicBezTo>
                  <a:pt x="88501" y="77407"/>
                  <a:pt x="86113" y="79596"/>
                  <a:pt x="83277" y="79596"/>
                </a:cubicBezTo>
                <a:cubicBezTo>
                  <a:pt x="80392" y="79596"/>
                  <a:pt x="78004" y="77407"/>
                  <a:pt x="77706" y="74522"/>
                </a:cubicBezTo>
                <a:lnTo>
                  <a:pt x="71587" y="7263"/>
                </a:lnTo>
                <a:cubicBezTo>
                  <a:pt x="71239" y="3134"/>
                  <a:pt x="67806" y="0"/>
                  <a:pt x="63677" y="0"/>
                </a:cubicBezTo>
                <a:cubicBezTo>
                  <a:pt x="59548" y="0"/>
                  <a:pt x="56115" y="3134"/>
                  <a:pt x="55767" y="7263"/>
                </a:cubicBezTo>
                <a:lnTo>
                  <a:pt x="49648" y="74522"/>
                </a:lnTo>
                <a:cubicBezTo>
                  <a:pt x="49399" y="77407"/>
                  <a:pt x="46962" y="79596"/>
                  <a:pt x="44076" y="79596"/>
                </a:cubicBezTo>
                <a:cubicBezTo>
                  <a:pt x="41191" y="79596"/>
                  <a:pt x="38803" y="77407"/>
                  <a:pt x="38554" y="74572"/>
                </a:cubicBezTo>
                <a:lnTo>
                  <a:pt x="31789" y="7164"/>
                </a:lnTo>
                <a:close/>
                <a:moveTo>
                  <a:pt x="222869" y="0"/>
                </a:moveTo>
                <a:cubicBezTo>
                  <a:pt x="214909" y="0"/>
                  <a:pt x="159192" y="15919"/>
                  <a:pt x="159192" y="87556"/>
                </a:cubicBezTo>
                <a:lnTo>
                  <a:pt x="159192" y="143273"/>
                </a:lnTo>
                <a:cubicBezTo>
                  <a:pt x="159192" y="160834"/>
                  <a:pt x="173470" y="175111"/>
                  <a:pt x="191031" y="175111"/>
                </a:cubicBezTo>
                <a:lnTo>
                  <a:pt x="206950" y="175111"/>
                </a:lnTo>
                <a:lnTo>
                  <a:pt x="206950" y="238788"/>
                </a:lnTo>
                <a:cubicBezTo>
                  <a:pt x="206950" y="247594"/>
                  <a:pt x="214064" y="254708"/>
                  <a:pt x="222869" y="254708"/>
                </a:cubicBezTo>
                <a:cubicBezTo>
                  <a:pt x="231674" y="254708"/>
                  <a:pt x="238788" y="247594"/>
                  <a:pt x="238788" y="238788"/>
                </a:cubicBezTo>
                <a:lnTo>
                  <a:pt x="238788" y="15919"/>
                </a:lnTo>
                <a:cubicBezTo>
                  <a:pt x="238788" y="7114"/>
                  <a:pt x="231674" y="0"/>
                  <a:pt x="222869" y="0"/>
                </a:cubicBezTo>
                <a:close/>
              </a:path>
            </a:pathLst>
          </a:custGeom>
          <a:solidFill>
            <a:srgbClr val="D4AF37"/>
          </a:solidFill>
          <a:ln/>
        </p:spPr>
      </p:sp>
      <p:sp>
        <p:nvSpPr>
          <p:cNvPr id="26" name="Text 23"/>
          <p:cNvSpPr/>
          <p:nvPr/>
        </p:nvSpPr>
        <p:spPr>
          <a:xfrm>
            <a:off x="1239577" y="4266351"/>
            <a:ext cx="2088602" cy="305649"/>
          </a:xfrm>
          <a:prstGeom prst="rect">
            <a:avLst/>
          </a:prstGeom>
          <a:noFill/>
          <a:ln/>
        </p:spPr>
        <p:txBody>
          <a:bodyPr wrap="square" lIns="0" tIns="0" rIns="0" bIns="0" rtlCol="0" anchor="ctr"/>
          <a:lstStyle/>
          <a:p>
            <a:pPr>
              <a:lnSpc>
                <a:spcPct val="100000"/>
              </a:lnSpc>
            </a:pPr>
            <a:r>
              <a:rPr lang="en-US" sz="2006" b="1" dirty="0">
                <a:solidFill>
                  <a:srgbClr val="F5E6C8"/>
                </a:solidFill>
                <a:latin typeface="Unna" pitchFamily="34" charset="0"/>
                <a:ea typeface="Unna" pitchFamily="34" charset="-122"/>
                <a:cs typeface="Unna" pitchFamily="34" charset="-120"/>
              </a:rPr>
              <a:t>Eating Before/After</a:t>
            </a:r>
            <a:endParaRPr lang="en-US" sz="1600" dirty="0"/>
          </a:p>
        </p:txBody>
      </p:sp>
      <p:sp>
        <p:nvSpPr>
          <p:cNvPr id="27" name="Shape 24"/>
          <p:cNvSpPr/>
          <p:nvPr/>
        </p:nvSpPr>
        <p:spPr>
          <a:xfrm>
            <a:off x="577337" y="4826708"/>
            <a:ext cx="2521604" cy="1562206"/>
          </a:xfrm>
          <a:custGeom>
            <a:avLst/>
            <a:gdLst/>
            <a:ahLst/>
            <a:cxnLst/>
            <a:rect l="l" t="t" r="r" b="b"/>
            <a:pathLst>
              <a:path w="2521604" h="1562206">
                <a:moveTo>
                  <a:pt x="33961" y="0"/>
                </a:moveTo>
                <a:lnTo>
                  <a:pt x="2453680" y="0"/>
                </a:lnTo>
                <a:cubicBezTo>
                  <a:pt x="2491194" y="0"/>
                  <a:pt x="2521604" y="30411"/>
                  <a:pt x="2521604" y="67925"/>
                </a:cubicBezTo>
                <a:lnTo>
                  <a:pt x="2521604" y="1494281"/>
                </a:lnTo>
                <a:cubicBezTo>
                  <a:pt x="2521604" y="1531795"/>
                  <a:pt x="2491194" y="1562206"/>
                  <a:pt x="2453680" y="1562206"/>
                </a:cubicBezTo>
                <a:lnTo>
                  <a:pt x="33961" y="1562206"/>
                </a:lnTo>
                <a:cubicBezTo>
                  <a:pt x="15205" y="1562206"/>
                  <a:pt x="0" y="1547001"/>
                  <a:pt x="0" y="1528245"/>
                </a:cubicBezTo>
                <a:lnTo>
                  <a:pt x="0" y="33961"/>
                </a:lnTo>
                <a:cubicBezTo>
                  <a:pt x="0" y="15205"/>
                  <a:pt x="15205" y="0"/>
                  <a:pt x="33961" y="0"/>
                </a:cubicBezTo>
                <a:close/>
              </a:path>
            </a:pathLst>
          </a:custGeom>
          <a:solidFill>
            <a:srgbClr val="0A3A2A">
              <a:alpha val="60000"/>
            </a:srgbClr>
          </a:solidFill>
          <a:ln/>
        </p:spPr>
      </p:sp>
      <p:sp>
        <p:nvSpPr>
          <p:cNvPr id="28" name="Shape 25"/>
          <p:cNvSpPr/>
          <p:nvPr/>
        </p:nvSpPr>
        <p:spPr>
          <a:xfrm>
            <a:off x="577337" y="4826708"/>
            <a:ext cx="33961" cy="1562206"/>
          </a:xfrm>
          <a:custGeom>
            <a:avLst/>
            <a:gdLst/>
            <a:ahLst/>
            <a:cxnLst/>
            <a:rect l="l" t="t" r="r" b="b"/>
            <a:pathLst>
              <a:path w="33961" h="1562206">
                <a:moveTo>
                  <a:pt x="33961" y="0"/>
                </a:moveTo>
                <a:lnTo>
                  <a:pt x="33961" y="0"/>
                </a:lnTo>
                <a:lnTo>
                  <a:pt x="33961" y="1562206"/>
                </a:lnTo>
                <a:lnTo>
                  <a:pt x="33961" y="1562206"/>
                </a:lnTo>
                <a:cubicBezTo>
                  <a:pt x="15205" y="1562206"/>
                  <a:pt x="0" y="1547001"/>
                  <a:pt x="0" y="1528245"/>
                </a:cubicBezTo>
                <a:lnTo>
                  <a:pt x="0" y="33961"/>
                </a:lnTo>
                <a:cubicBezTo>
                  <a:pt x="0" y="15205"/>
                  <a:pt x="15205" y="0"/>
                  <a:pt x="33961" y="0"/>
                </a:cubicBezTo>
                <a:close/>
              </a:path>
            </a:pathLst>
          </a:custGeom>
          <a:solidFill>
            <a:srgbClr val="D4AF37"/>
          </a:solidFill>
          <a:ln/>
        </p:spPr>
      </p:sp>
      <p:sp>
        <p:nvSpPr>
          <p:cNvPr id="29" name="Shape 26"/>
          <p:cNvSpPr/>
          <p:nvPr/>
        </p:nvSpPr>
        <p:spPr>
          <a:xfrm>
            <a:off x="747142" y="5013493"/>
            <a:ext cx="135844" cy="135844"/>
          </a:xfrm>
          <a:custGeom>
            <a:avLst/>
            <a:gdLst/>
            <a:ahLst/>
            <a:cxnLst/>
            <a:rect l="l" t="t" r="r" b="b"/>
            <a:pathLst>
              <a:path w="135844" h="135844">
                <a:moveTo>
                  <a:pt x="67922" y="0"/>
                </a:moveTo>
                <a:cubicBezTo>
                  <a:pt x="30406" y="0"/>
                  <a:pt x="0" y="30406"/>
                  <a:pt x="0" y="67922"/>
                </a:cubicBezTo>
                <a:cubicBezTo>
                  <a:pt x="0" y="105438"/>
                  <a:pt x="30406" y="135844"/>
                  <a:pt x="67922" y="135844"/>
                </a:cubicBezTo>
                <a:cubicBezTo>
                  <a:pt x="86176" y="135844"/>
                  <a:pt x="102759" y="128627"/>
                  <a:pt x="114963" y="116900"/>
                </a:cubicBezTo>
                <a:cubicBezTo>
                  <a:pt x="116900" y="115043"/>
                  <a:pt x="117457" y="112151"/>
                  <a:pt x="116369" y="109710"/>
                </a:cubicBezTo>
                <a:cubicBezTo>
                  <a:pt x="115282" y="107269"/>
                  <a:pt x="112735" y="105757"/>
                  <a:pt x="110055" y="105969"/>
                </a:cubicBezTo>
                <a:cubicBezTo>
                  <a:pt x="108755" y="106075"/>
                  <a:pt x="107455" y="106128"/>
                  <a:pt x="106128" y="106128"/>
                </a:cubicBezTo>
                <a:cubicBezTo>
                  <a:pt x="79172" y="106128"/>
                  <a:pt x="57309" y="84266"/>
                  <a:pt x="57309" y="57309"/>
                </a:cubicBezTo>
                <a:cubicBezTo>
                  <a:pt x="57309" y="38180"/>
                  <a:pt x="68320" y="21597"/>
                  <a:pt x="84398" y="13584"/>
                </a:cubicBezTo>
                <a:cubicBezTo>
                  <a:pt x="86813" y="12390"/>
                  <a:pt x="88192" y="9790"/>
                  <a:pt x="87874" y="7111"/>
                </a:cubicBezTo>
                <a:cubicBezTo>
                  <a:pt x="87556" y="4431"/>
                  <a:pt x="85592" y="2255"/>
                  <a:pt x="82966" y="1672"/>
                </a:cubicBezTo>
                <a:cubicBezTo>
                  <a:pt x="78110" y="584"/>
                  <a:pt x="73069" y="0"/>
                  <a:pt x="67922" y="0"/>
                </a:cubicBezTo>
                <a:close/>
              </a:path>
            </a:pathLst>
          </a:custGeom>
          <a:solidFill>
            <a:srgbClr val="D4AF37"/>
          </a:solidFill>
          <a:ln/>
        </p:spPr>
      </p:sp>
      <p:sp>
        <p:nvSpPr>
          <p:cNvPr id="30" name="Text 27"/>
          <p:cNvSpPr/>
          <p:nvPr/>
        </p:nvSpPr>
        <p:spPr>
          <a:xfrm>
            <a:off x="967889" y="4962552"/>
            <a:ext cx="713181" cy="237727"/>
          </a:xfrm>
          <a:prstGeom prst="rect">
            <a:avLst/>
          </a:prstGeom>
          <a:noFill/>
          <a:ln/>
        </p:spPr>
        <p:txBody>
          <a:bodyPr wrap="square" lIns="0" tIns="0" rIns="0" bIns="0" rtlCol="0" anchor="ctr"/>
          <a:lstStyle/>
          <a:p>
            <a:pPr>
              <a:lnSpc>
                <a:spcPct val="130000"/>
              </a:lnSpc>
            </a:pPr>
            <a:r>
              <a:rPr lang="en-US" sz="1203" b="1" dirty="0">
                <a:solidFill>
                  <a:srgbClr val="D4AF37"/>
                </a:solidFill>
                <a:latin typeface="Quattrocento Sans" pitchFamily="34" charset="0"/>
                <a:ea typeface="Quattrocento Sans" pitchFamily="34" charset="-122"/>
                <a:cs typeface="Quattrocento Sans" pitchFamily="34" charset="-120"/>
              </a:rPr>
              <a:t>Eid al-Fitr</a:t>
            </a:r>
            <a:endParaRPr lang="en-US" sz="1600" dirty="0"/>
          </a:p>
        </p:txBody>
      </p:sp>
      <p:sp>
        <p:nvSpPr>
          <p:cNvPr id="31" name="Text 28"/>
          <p:cNvSpPr/>
          <p:nvPr/>
        </p:nvSpPr>
        <p:spPr>
          <a:xfrm>
            <a:off x="730162" y="5268201"/>
            <a:ext cx="2300858" cy="662240"/>
          </a:xfrm>
          <a:prstGeom prst="rect">
            <a:avLst/>
          </a:prstGeom>
          <a:noFill/>
          <a:ln/>
        </p:spPr>
        <p:txBody>
          <a:bodyPr wrap="square" lIns="0" tIns="0" rIns="0" bIns="0" rtlCol="0" anchor="ctr"/>
          <a:lstStyle/>
          <a:p>
            <a:pPr>
              <a:lnSpc>
                <a:spcPct val="140000"/>
              </a:lnSpc>
            </a:pPr>
            <a:r>
              <a:rPr lang="en-US" sz="1070" dirty="0">
                <a:solidFill>
                  <a:srgbClr val="F5E6C8">
                    <a:alpha val="90000"/>
                  </a:srgbClr>
                </a:solidFill>
                <a:latin typeface="Quattrocento Sans" pitchFamily="34" charset="0"/>
                <a:ea typeface="Quattrocento Sans" pitchFamily="34" charset="-122"/>
                <a:cs typeface="Quattrocento Sans" pitchFamily="34" charset="-120"/>
              </a:rPr>
              <a:t>Eat an </a:t>
            </a:r>
            <a:pPr>
              <a:lnSpc>
                <a:spcPct val="140000"/>
              </a:lnSpc>
            </a:pPr>
            <a:r>
              <a:rPr lang="en-US" sz="1070" b="1" dirty="0">
                <a:solidFill>
                  <a:srgbClr val="D4AF37"/>
                </a:solidFill>
                <a:latin typeface="Quattrocento Sans" pitchFamily="34" charset="0"/>
                <a:ea typeface="Quattrocento Sans" pitchFamily="34" charset="-122"/>
                <a:cs typeface="Quattrocento Sans" pitchFamily="34" charset="-120"/>
              </a:rPr>
              <a:t>odd number of dates</a:t>
            </a:r>
            <a:pPr>
              <a:lnSpc>
                <a:spcPct val="140000"/>
              </a:lnSpc>
            </a:pPr>
            <a:r>
              <a:rPr lang="en-US" sz="1070" dirty="0">
                <a:solidFill>
                  <a:srgbClr val="F5E6C8">
                    <a:alpha val="90000"/>
                  </a:srgbClr>
                </a:solidFill>
                <a:latin typeface="Quattrocento Sans" pitchFamily="34" charset="0"/>
                <a:ea typeface="Quattrocento Sans" pitchFamily="34" charset="-122"/>
                <a:cs typeface="Quattrocento Sans" pitchFamily="34" charset="-120"/>
              </a:rPr>
              <a:t> before going to prayer, symbolizing the breaking of the fast.</a:t>
            </a:r>
            <a:endParaRPr lang="en-US" sz="1600" dirty="0"/>
          </a:p>
        </p:txBody>
      </p:sp>
      <p:sp>
        <p:nvSpPr>
          <p:cNvPr id="32" name="Shape 29"/>
          <p:cNvSpPr/>
          <p:nvPr/>
        </p:nvSpPr>
        <p:spPr>
          <a:xfrm>
            <a:off x="3252651" y="4826708"/>
            <a:ext cx="2521604" cy="1562206"/>
          </a:xfrm>
          <a:custGeom>
            <a:avLst/>
            <a:gdLst/>
            <a:ahLst/>
            <a:cxnLst/>
            <a:rect l="l" t="t" r="r" b="b"/>
            <a:pathLst>
              <a:path w="2521604" h="1562206">
                <a:moveTo>
                  <a:pt x="33961" y="0"/>
                </a:moveTo>
                <a:lnTo>
                  <a:pt x="2453680" y="0"/>
                </a:lnTo>
                <a:cubicBezTo>
                  <a:pt x="2491194" y="0"/>
                  <a:pt x="2521604" y="30411"/>
                  <a:pt x="2521604" y="67925"/>
                </a:cubicBezTo>
                <a:lnTo>
                  <a:pt x="2521604" y="1494281"/>
                </a:lnTo>
                <a:cubicBezTo>
                  <a:pt x="2521604" y="1531795"/>
                  <a:pt x="2491194" y="1562206"/>
                  <a:pt x="2453680" y="1562206"/>
                </a:cubicBezTo>
                <a:lnTo>
                  <a:pt x="33961" y="1562206"/>
                </a:lnTo>
                <a:cubicBezTo>
                  <a:pt x="15205" y="1562206"/>
                  <a:pt x="0" y="1547001"/>
                  <a:pt x="0" y="1528245"/>
                </a:cubicBezTo>
                <a:lnTo>
                  <a:pt x="0" y="33961"/>
                </a:lnTo>
                <a:cubicBezTo>
                  <a:pt x="0" y="15205"/>
                  <a:pt x="15205" y="0"/>
                  <a:pt x="33961" y="0"/>
                </a:cubicBezTo>
                <a:close/>
              </a:path>
            </a:pathLst>
          </a:custGeom>
          <a:solidFill>
            <a:srgbClr val="0A3A2A">
              <a:alpha val="60000"/>
            </a:srgbClr>
          </a:solidFill>
          <a:ln/>
        </p:spPr>
      </p:sp>
      <p:sp>
        <p:nvSpPr>
          <p:cNvPr id="33" name="Shape 30"/>
          <p:cNvSpPr/>
          <p:nvPr/>
        </p:nvSpPr>
        <p:spPr>
          <a:xfrm>
            <a:off x="3252651" y="4826708"/>
            <a:ext cx="33961" cy="1562206"/>
          </a:xfrm>
          <a:custGeom>
            <a:avLst/>
            <a:gdLst/>
            <a:ahLst/>
            <a:cxnLst/>
            <a:rect l="l" t="t" r="r" b="b"/>
            <a:pathLst>
              <a:path w="33961" h="1562206">
                <a:moveTo>
                  <a:pt x="33961" y="0"/>
                </a:moveTo>
                <a:lnTo>
                  <a:pt x="33961" y="0"/>
                </a:lnTo>
                <a:lnTo>
                  <a:pt x="33961" y="1562206"/>
                </a:lnTo>
                <a:lnTo>
                  <a:pt x="33961" y="1562206"/>
                </a:lnTo>
                <a:cubicBezTo>
                  <a:pt x="15205" y="1562206"/>
                  <a:pt x="0" y="1547001"/>
                  <a:pt x="0" y="1528245"/>
                </a:cubicBezTo>
                <a:lnTo>
                  <a:pt x="0" y="33961"/>
                </a:lnTo>
                <a:cubicBezTo>
                  <a:pt x="0" y="15205"/>
                  <a:pt x="15205" y="0"/>
                  <a:pt x="33961" y="0"/>
                </a:cubicBezTo>
                <a:close/>
              </a:path>
            </a:pathLst>
          </a:custGeom>
          <a:solidFill>
            <a:srgbClr val="D4AF37"/>
          </a:solidFill>
          <a:ln/>
        </p:spPr>
      </p:sp>
      <p:sp>
        <p:nvSpPr>
          <p:cNvPr id="34" name="Shape 31"/>
          <p:cNvSpPr/>
          <p:nvPr/>
        </p:nvSpPr>
        <p:spPr>
          <a:xfrm>
            <a:off x="3422456" y="5013493"/>
            <a:ext cx="135844" cy="135844"/>
          </a:xfrm>
          <a:custGeom>
            <a:avLst/>
            <a:gdLst/>
            <a:ahLst/>
            <a:cxnLst/>
            <a:rect l="l" t="t" r="r" b="b"/>
            <a:pathLst>
              <a:path w="135844" h="135844">
                <a:moveTo>
                  <a:pt x="67922" y="13611"/>
                </a:moveTo>
                <a:lnTo>
                  <a:pt x="24622" y="29822"/>
                </a:lnTo>
                <a:lnTo>
                  <a:pt x="65667" y="45396"/>
                </a:lnTo>
                <a:cubicBezTo>
                  <a:pt x="67126" y="45953"/>
                  <a:pt x="68718" y="45953"/>
                  <a:pt x="70177" y="45396"/>
                </a:cubicBezTo>
                <a:lnTo>
                  <a:pt x="111222" y="29822"/>
                </a:lnTo>
                <a:lnTo>
                  <a:pt x="67922" y="13611"/>
                </a:lnTo>
                <a:close/>
                <a:moveTo>
                  <a:pt x="0" y="34306"/>
                </a:moveTo>
                <a:cubicBezTo>
                  <a:pt x="0" y="29000"/>
                  <a:pt x="3290" y="24250"/>
                  <a:pt x="8251" y="22393"/>
                </a:cubicBezTo>
                <a:lnTo>
                  <a:pt x="63438" y="1698"/>
                </a:lnTo>
                <a:cubicBezTo>
                  <a:pt x="66330" y="610"/>
                  <a:pt x="69487" y="610"/>
                  <a:pt x="72379" y="1698"/>
                </a:cubicBezTo>
                <a:lnTo>
                  <a:pt x="127566" y="22393"/>
                </a:lnTo>
                <a:cubicBezTo>
                  <a:pt x="132528" y="24250"/>
                  <a:pt x="135817" y="29000"/>
                  <a:pt x="135817" y="34306"/>
                </a:cubicBezTo>
                <a:lnTo>
                  <a:pt x="135817" y="43857"/>
                </a:lnTo>
                <a:lnTo>
                  <a:pt x="68638" y="69328"/>
                </a:lnTo>
                <a:cubicBezTo>
                  <a:pt x="68161" y="69514"/>
                  <a:pt x="67630" y="69514"/>
                  <a:pt x="67126" y="69328"/>
                </a:cubicBezTo>
                <a:lnTo>
                  <a:pt x="-53" y="43857"/>
                </a:lnTo>
                <a:lnTo>
                  <a:pt x="-53" y="34306"/>
                </a:lnTo>
                <a:close/>
                <a:moveTo>
                  <a:pt x="0" y="71451"/>
                </a:moveTo>
                <a:lnTo>
                  <a:pt x="0" y="57468"/>
                </a:lnTo>
                <a:lnTo>
                  <a:pt x="62642" y="81241"/>
                </a:lnTo>
                <a:cubicBezTo>
                  <a:pt x="66038" y="82541"/>
                  <a:pt x="69779" y="82541"/>
                  <a:pt x="73175" y="81241"/>
                </a:cubicBezTo>
                <a:lnTo>
                  <a:pt x="135817" y="57468"/>
                </a:lnTo>
                <a:lnTo>
                  <a:pt x="135817" y="71451"/>
                </a:lnTo>
                <a:lnTo>
                  <a:pt x="101856" y="84345"/>
                </a:lnTo>
                <a:lnTo>
                  <a:pt x="101856" y="97956"/>
                </a:lnTo>
                <a:lnTo>
                  <a:pt x="135817" y="85062"/>
                </a:lnTo>
                <a:lnTo>
                  <a:pt x="135817" y="101565"/>
                </a:lnTo>
                <a:cubicBezTo>
                  <a:pt x="135817" y="106871"/>
                  <a:pt x="132528" y="111620"/>
                  <a:pt x="127566" y="113478"/>
                </a:cubicBezTo>
                <a:lnTo>
                  <a:pt x="72379" y="134172"/>
                </a:lnTo>
                <a:cubicBezTo>
                  <a:pt x="69487" y="135260"/>
                  <a:pt x="66330" y="135260"/>
                  <a:pt x="63438" y="134172"/>
                </a:cubicBezTo>
                <a:lnTo>
                  <a:pt x="8251" y="113478"/>
                </a:lnTo>
                <a:cubicBezTo>
                  <a:pt x="3290" y="111620"/>
                  <a:pt x="0" y="106844"/>
                  <a:pt x="0" y="101538"/>
                </a:cubicBezTo>
                <a:lnTo>
                  <a:pt x="0" y="85035"/>
                </a:lnTo>
                <a:lnTo>
                  <a:pt x="33961" y="97930"/>
                </a:lnTo>
                <a:lnTo>
                  <a:pt x="33961" y="84319"/>
                </a:lnTo>
                <a:lnTo>
                  <a:pt x="0" y="71424"/>
                </a:lnTo>
                <a:close/>
                <a:moveTo>
                  <a:pt x="62642" y="108808"/>
                </a:moveTo>
                <a:cubicBezTo>
                  <a:pt x="66038" y="110108"/>
                  <a:pt x="69779" y="110108"/>
                  <a:pt x="73175" y="108808"/>
                </a:cubicBezTo>
                <a:lnTo>
                  <a:pt x="89121" y="102759"/>
                </a:lnTo>
                <a:lnTo>
                  <a:pt x="89121" y="89148"/>
                </a:lnTo>
                <a:lnTo>
                  <a:pt x="68638" y="96922"/>
                </a:lnTo>
                <a:cubicBezTo>
                  <a:pt x="68161" y="97107"/>
                  <a:pt x="67630" y="97107"/>
                  <a:pt x="67126" y="96922"/>
                </a:cubicBezTo>
                <a:lnTo>
                  <a:pt x="46643" y="89148"/>
                </a:lnTo>
                <a:lnTo>
                  <a:pt x="46643" y="102759"/>
                </a:lnTo>
                <a:lnTo>
                  <a:pt x="62589" y="108808"/>
                </a:lnTo>
                <a:close/>
              </a:path>
            </a:pathLst>
          </a:custGeom>
          <a:solidFill>
            <a:srgbClr val="D4AF37"/>
          </a:solidFill>
          <a:ln/>
        </p:spPr>
      </p:sp>
      <p:sp>
        <p:nvSpPr>
          <p:cNvPr id="35" name="Text 32"/>
          <p:cNvSpPr/>
          <p:nvPr/>
        </p:nvSpPr>
        <p:spPr>
          <a:xfrm>
            <a:off x="3643202" y="4962552"/>
            <a:ext cx="849025" cy="237727"/>
          </a:xfrm>
          <a:prstGeom prst="rect">
            <a:avLst/>
          </a:prstGeom>
          <a:noFill/>
          <a:ln/>
        </p:spPr>
        <p:txBody>
          <a:bodyPr wrap="square" lIns="0" tIns="0" rIns="0" bIns="0" rtlCol="0" anchor="ctr"/>
          <a:lstStyle/>
          <a:p>
            <a:pPr>
              <a:lnSpc>
                <a:spcPct val="130000"/>
              </a:lnSpc>
            </a:pPr>
            <a:r>
              <a:rPr lang="en-US" sz="1203" b="1" dirty="0">
                <a:solidFill>
                  <a:srgbClr val="D4AF37"/>
                </a:solidFill>
                <a:latin typeface="Quattrocento Sans" pitchFamily="34" charset="0"/>
                <a:ea typeface="Quattrocento Sans" pitchFamily="34" charset="-122"/>
                <a:cs typeface="Quattrocento Sans" pitchFamily="34" charset="-120"/>
              </a:rPr>
              <a:t>Eid al-Adha</a:t>
            </a:r>
            <a:endParaRPr lang="en-US" sz="1600" dirty="0"/>
          </a:p>
        </p:txBody>
      </p:sp>
      <p:sp>
        <p:nvSpPr>
          <p:cNvPr id="36" name="Text 33"/>
          <p:cNvSpPr/>
          <p:nvPr/>
        </p:nvSpPr>
        <p:spPr>
          <a:xfrm>
            <a:off x="3405475" y="5268201"/>
            <a:ext cx="2300858" cy="441493"/>
          </a:xfrm>
          <a:prstGeom prst="rect">
            <a:avLst/>
          </a:prstGeom>
          <a:noFill/>
          <a:ln/>
        </p:spPr>
        <p:txBody>
          <a:bodyPr wrap="square" lIns="0" tIns="0" rIns="0" bIns="0" rtlCol="0" anchor="ctr"/>
          <a:lstStyle/>
          <a:p>
            <a:pPr>
              <a:lnSpc>
                <a:spcPct val="140000"/>
              </a:lnSpc>
            </a:pPr>
            <a:r>
              <a:rPr lang="en-US" sz="1070" b="1" dirty="0">
                <a:solidFill>
                  <a:srgbClr val="D4AF37"/>
                </a:solidFill>
                <a:latin typeface="Quattrocento Sans" pitchFamily="34" charset="0"/>
                <a:ea typeface="Quattrocento Sans" pitchFamily="34" charset="-122"/>
                <a:cs typeface="Quattrocento Sans" pitchFamily="34" charset="-120"/>
              </a:rPr>
              <a:t>Delay eating</a:t>
            </a:r>
            <a:pPr>
              <a:lnSpc>
                <a:spcPct val="140000"/>
              </a:lnSpc>
            </a:pPr>
            <a:r>
              <a:rPr lang="en-US" sz="1070" dirty="0">
                <a:solidFill>
                  <a:srgbClr val="F5E6C8">
                    <a:alpha val="90000"/>
                  </a:srgbClr>
                </a:solidFill>
                <a:latin typeface="Quattrocento Sans" pitchFamily="34" charset="0"/>
                <a:ea typeface="Quattrocento Sans" pitchFamily="34" charset="-122"/>
                <a:cs typeface="Quattrocento Sans" pitchFamily="34" charset="-120"/>
              </a:rPr>
              <a:t> until after the prayer and sacrifice, unlike Eid al-Fitr.</a:t>
            </a:r>
            <a:endParaRPr lang="en-US" sz="1600" dirty="0"/>
          </a:p>
        </p:txBody>
      </p:sp>
      <p:sp>
        <p:nvSpPr>
          <p:cNvPr id="37" name="Shape 34"/>
          <p:cNvSpPr/>
          <p:nvPr/>
        </p:nvSpPr>
        <p:spPr>
          <a:xfrm>
            <a:off x="6208231" y="3935231"/>
            <a:ext cx="5637526" cy="2665939"/>
          </a:xfrm>
          <a:custGeom>
            <a:avLst/>
            <a:gdLst/>
            <a:ahLst/>
            <a:cxnLst/>
            <a:rect l="l" t="t" r="r" b="b"/>
            <a:pathLst>
              <a:path w="5637526" h="2665939">
                <a:moveTo>
                  <a:pt x="101892" y="0"/>
                </a:moveTo>
                <a:lnTo>
                  <a:pt x="5535634" y="0"/>
                </a:lnTo>
                <a:cubicBezTo>
                  <a:pt x="5591908" y="0"/>
                  <a:pt x="5637526" y="45619"/>
                  <a:pt x="5637526" y="101892"/>
                </a:cubicBezTo>
                <a:lnTo>
                  <a:pt x="5637526" y="2564047"/>
                </a:lnTo>
                <a:cubicBezTo>
                  <a:pt x="5637526" y="2620320"/>
                  <a:pt x="5591908" y="2665939"/>
                  <a:pt x="5535634" y="2665939"/>
                </a:cubicBezTo>
                <a:lnTo>
                  <a:pt x="101892" y="2665939"/>
                </a:lnTo>
                <a:cubicBezTo>
                  <a:pt x="45619" y="2665939"/>
                  <a:pt x="0" y="2620320"/>
                  <a:pt x="0" y="2564047"/>
                </a:cubicBezTo>
                <a:lnTo>
                  <a:pt x="0" y="101892"/>
                </a:lnTo>
                <a:cubicBezTo>
                  <a:pt x="0" y="45619"/>
                  <a:pt x="45619" y="0"/>
                  <a:pt x="101892" y="0"/>
                </a:cubicBezTo>
                <a:close/>
              </a:path>
            </a:pathLst>
          </a:custGeom>
          <a:solidFill>
            <a:srgbClr val="1A5E4A">
              <a:alpha val="50196"/>
            </a:srgbClr>
          </a:solidFill>
          <a:ln w="25400">
            <a:solidFill>
              <a:srgbClr val="D4AF37">
                <a:alpha val="40000"/>
              </a:srgbClr>
            </a:solidFill>
            <a:prstDash val="solid"/>
          </a:ln>
        </p:spPr>
      </p:sp>
      <p:sp>
        <p:nvSpPr>
          <p:cNvPr id="38" name="Shape 35"/>
          <p:cNvSpPr/>
          <p:nvPr/>
        </p:nvSpPr>
        <p:spPr>
          <a:xfrm>
            <a:off x="6428977" y="4155978"/>
            <a:ext cx="526396" cy="526396"/>
          </a:xfrm>
          <a:custGeom>
            <a:avLst/>
            <a:gdLst/>
            <a:ahLst/>
            <a:cxnLst/>
            <a:rect l="l" t="t" r="r" b="b"/>
            <a:pathLst>
              <a:path w="526396" h="526396">
                <a:moveTo>
                  <a:pt x="263198" y="0"/>
                </a:moveTo>
                <a:lnTo>
                  <a:pt x="263198" y="0"/>
                </a:lnTo>
                <a:cubicBezTo>
                  <a:pt x="408461" y="0"/>
                  <a:pt x="526396" y="117935"/>
                  <a:pt x="526396" y="263198"/>
                </a:cubicBezTo>
                <a:lnTo>
                  <a:pt x="526396" y="263198"/>
                </a:lnTo>
                <a:cubicBezTo>
                  <a:pt x="526396" y="408461"/>
                  <a:pt x="408461" y="526396"/>
                  <a:pt x="263198" y="526396"/>
                </a:cubicBezTo>
                <a:lnTo>
                  <a:pt x="263198" y="526396"/>
                </a:lnTo>
                <a:cubicBezTo>
                  <a:pt x="117935" y="526396"/>
                  <a:pt x="0" y="408461"/>
                  <a:pt x="0" y="263198"/>
                </a:cubicBezTo>
                <a:lnTo>
                  <a:pt x="0" y="263198"/>
                </a:lnTo>
                <a:cubicBezTo>
                  <a:pt x="0" y="117935"/>
                  <a:pt x="117935" y="0"/>
                  <a:pt x="263198" y="0"/>
                </a:cubicBezTo>
                <a:close/>
              </a:path>
            </a:pathLst>
          </a:custGeom>
          <a:solidFill>
            <a:srgbClr val="D4AF37">
              <a:alpha val="20000"/>
            </a:srgbClr>
          </a:solidFill>
          <a:ln w="25400">
            <a:solidFill>
              <a:srgbClr val="D4AF37">
                <a:alpha val="40000"/>
              </a:srgbClr>
            </a:solidFill>
            <a:prstDash val="solid"/>
          </a:ln>
        </p:spPr>
      </p:sp>
      <p:sp>
        <p:nvSpPr>
          <p:cNvPr id="39" name="Shape 36"/>
          <p:cNvSpPr/>
          <p:nvPr/>
        </p:nvSpPr>
        <p:spPr>
          <a:xfrm>
            <a:off x="6566944" y="4291822"/>
            <a:ext cx="254708" cy="254708"/>
          </a:xfrm>
          <a:custGeom>
            <a:avLst/>
            <a:gdLst/>
            <a:ahLst/>
            <a:cxnLst/>
            <a:rect l="l" t="t" r="r" b="b"/>
            <a:pathLst>
              <a:path w="254708" h="254708">
                <a:moveTo>
                  <a:pt x="254708" y="47758"/>
                </a:moveTo>
                <a:cubicBezTo>
                  <a:pt x="254708" y="72731"/>
                  <a:pt x="225307" y="109992"/>
                  <a:pt x="212621" y="124866"/>
                </a:cubicBezTo>
                <a:cubicBezTo>
                  <a:pt x="210731" y="127055"/>
                  <a:pt x="207945" y="127901"/>
                  <a:pt x="205408" y="127354"/>
                </a:cubicBezTo>
                <a:lnTo>
                  <a:pt x="159192" y="127354"/>
                </a:lnTo>
                <a:cubicBezTo>
                  <a:pt x="150387" y="127354"/>
                  <a:pt x="143273" y="134468"/>
                  <a:pt x="143273" y="143273"/>
                </a:cubicBezTo>
                <a:cubicBezTo>
                  <a:pt x="143273" y="152078"/>
                  <a:pt x="150387" y="159192"/>
                  <a:pt x="159192" y="159192"/>
                </a:cubicBezTo>
                <a:lnTo>
                  <a:pt x="206950" y="159192"/>
                </a:lnTo>
                <a:cubicBezTo>
                  <a:pt x="233316" y="159192"/>
                  <a:pt x="254708" y="180584"/>
                  <a:pt x="254708" y="206950"/>
                </a:cubicBezTo>
                <a:cubicBezTo>
                  <a:pt x="254708" y="233316"/>
                  <a:pt x="233316" y="254708"/>
                  <a:pt x="206950" y="254708"/>
                </a:cubicBezTo>
                <a:lnTo>
                  <a:pt x="69448" y="254708"/>
                </a:lnTo>
                <a:cubicBezTo>
                  <a:pt x="73776" y="249783"/>
                  <a:pt x="79049" y="243465"/>
                  <a:pt x="84372" y="236400"/>
                </a:cubicBezTo>
                <a:cubicBezTo>
                  <a:pt x="87506" y="232222"/>
                  <a:pt x="90740" y="227645"/>
                  <a:pt x="93824" y="222869"/>
                </a:cubicBezTo>
                <a:lnTo>
                  <a:pt x="206950" y="222869"/>
                </a:lnTo>
                <a:cubicBezTo>
                  <a:pt x="215755" y="222869"/>
                  <a:pt x="222869" y="215755"/>
                  <a:pt x="222869" y="206950"/>
                </a:cubicBezTo>
                <a:cubicBezTo>
                  <a:pt x="222869" y="198145"/>
                  <a:pt x="215755" y="191031"/>
                  <a:pt x="206950" y="191031"/>
                </a:cubicBezTo>
                <a:lnTo>
                  <a:pt x="159192" y="191031"/>
                </a:lnTo>
                <a:cubicBezTo>
                  <a:pt x="132826" y="191031"/>
                  <a:pt x="111435" y="169639"/>
                  <a:pt x="111435" y="143273"/>
                </a:cubicBezTo>
                <a:cubicBezTo>
                  <a:pt x="111435" y="116907"/>
                  <a:pt x="132826" y="95515"/>
                  <a:pt x="159192" y="95515"/>
                </a:cubicBezTo>
                <a:lnTo>
                  <a:pt x="178992" y="95515"/>
                </a:lnTo>
                <a:cubicBezTo>
                  <a:pt x="168545" y="79845"/>
                  <a:pt x="159192" y="61836"/>
                  <a:pt x="159192" y="47758"/>
                </a:cubicBezTo>
                <a:cubicBezTo>
                  <a:pt x="159192" y="21391"/>
                  <a:pt x="180584" y="0"/>
                  <a:pt x="206950" y="0"/>
                </a:cubicBezTo>
                <a:cubicBezTo>
                  <a:pt x="233316" y="0"/>
                  <a:pt x="254708" y="21391"/>
                  <a:pt x="254708" y="47758"/>
                </a:cubicBezTo>
                <a:close/>
                <a:moveTo>
                  <a:pt x="58254" y="243315"/>
                </a:moveTo>
                <a:cubicBezTo>
                  <a:pt x="56364" y="245454"/>
                  <a:pt x="54673" y="247345"/>
                  <a:pt x="53230" y="248937"/>
                </a:cubicBezTo>
                <a:lnTo>
                  <a:pt x="52334" y="249932"/>
                </a:lnTo>
                <a:lnTo>
                  <a:pt x="52235" y="249832"/>
                </a:lnTo>
                <a:cubicBezTo>
                  <a:pt x="49250" y="252121"/>
                  <a:pt x="44972" y="251822"/>
                  <a:pt x="42285" y="248937"/>
                </a:cubicBezTo>
                <a:cubicBezTo>
                  <a:pt x="29749" y="235306"/>
                  <a:pt x="0" y="200234"/>
                  <a:pt x="0" y="175111"/>
                </a:cubicBezTo>
                <a:cubicBezTo>
                  <a:pt x="0" y="148745"/>
                  <a:pt x="21391" y="127354"/>
                  <a:pt x="47758" y="127354"/>
                </a:cubicBezTo>
                <a:cubicBezTo>
                  <a:pt x="74124" y="127354"/>
                  <a:pt x="95515" y="148745"/>
                  <a:pt x="95515" y="175111"/>
                </a:cubicBezTo>
                <a:cubicBezTo>
                  <a:pt x="95515" y="190036"/>
                  <a:pt x="85019" y="208442"/>
                  <a:pt x="73875" y="223814"/>
                </a:cubicBezTo>
                <a:cubicBezTo>
                  <a:pt x="68552" y="231127"/>
                  <a:pt x="63080" y="237744"/>
                  <a:pt x="58553" y="242967"/>
                </a:cubicBezTo>
                <a:lnTo>
                  <a:pt x="58254" y="243315"/>
                </a:lnTo>
                <a:close/>
                <a:moveTo>
                  <a:pt x="63677" y="175111"/>
                </a:moveTo>
                <a:cubicBezTo>
                  <a:pt x="63677" y="166325"/>
                  <a:pt x="56544" y="159192"/>
                  <a:pt x="47758" y="159192"/>
                </a:cubicBezTo>
                <a:cubicBezTo>
                  <a:pt x="38972" y="159192"/>
                  <a:pt x="31838" y="166325"/>
                  <a:pt x="31838" y="175111"/>
                </a:cubicBezTo>
                <a:cubicBezTo>
                  <a:pt x="31838" y="183897"/>
                  <a:pt x="38972" y="191031"/>
                  <a:pt x="47758" y="191031"/>
                </a:cubicBezTo>
                <a:cubicBezTo>
                  <a:pt x="56544" y="191031"/>
                  <a:pt x="63677" y="183897"/>
                  <a:pt x="63677" y="175111"/>
                </a:cubicBezTo>
                <a:close/>
                <a:moveTo>
                  <a:pt x="206950" y="63677"/>
                </a:moveTo>
                <a:cubicBezTo>
                  <a:pt x="215736" y="63677"/>
                  <a:pt x="222869" y="56544"/>
                  <a:pt x="222869" y="47758"/>
                </a:cubicBezTo>
                <a:cubicBezTo>
                  <a:pt x="222869" y="38972"/>
                  <a:pt x="215736" y="31838"/>
                  <a:pt x="206950" y="31838"/>
                </a:cubicBezTo>
                <a:cubicBezTo>
                  <a:pt x="198164" y="31838"/>
                  <a:pt x="191031" y="38972"/>
                  <a:pt x="191031" y="47758"/>
                </a:cubicBezTo>
                <a:cubicBezTo>
                  <a:pt x="191031" y="56544"/>
                  <a:pt x="198164" y="63677"/>
                  <a:pt x="206950" y="63677"/>
                </a:cubicBezTo>
                <a:close/>
              </a:path>
            </a:pathLst>
          </a:custGeom>
          <a:solidFill>
            <a:srgbClr val="D4AF37"/>
          </a:solidFill>
          <a:ln/>
        </p:spPr>
      </p:sp>
      <p:sp>
        <p:nvSpPr>
          <p:cNvPr id="40" name="Text 37"/>
          <p:cNvSpPr/>
          <p:nvPr/>
        </p:nvSpPr>
        <p:spPr>
          <a:xfrm>
            <a:off x="7099707" y="4266351"/>
            <a:ext cx="1850875" cy="305649"/>
          </a:xfrm>
          <a:prstGeom prst="rect">
            <a:avLst/>
          </a:prstGeom>
          <a:noFill/>
          <a:ln/>
        </p:spPr>
        <p:txBody>
          <a:bodyPr wrap="square" lIns="0" tIns="0" rIns="0" bIns="0" rtlCol="0" anchor="ctr"/>
          <a:lstStyle/>
          <a:p>
            <a:pPr>
              <a:lnSpc>
                <a:spcPct val="100000"/>
              </a:lnSpc>
            </a:pPr>
            <a:r>
              <a:rPr lang="en-US" sz="2006" b="1" dirty="0">
                <a:solidFill>
                  <a:srgbClr val="F5E6C8"/>
                </a:solidFill>
                <a:latin typeface="Unna" pitchFamily="34" charset="0"/>
                <a:ea typeface="Unna" pitchFamily="34" charset="-122"/>
                <a:cs typeface="Unna" pitchFamily="34" charset="-120"/>
              </a:rPr>
              <a:t>Changing Routes</a:t>
            </a:r>
            <a:endParaRPr lang="en-US" sz="1600" dirty="0"/>
          </a:p>
        </p:txBody>
      </p:sp>
      <p:sp>
        <p:nvSpPr>
          <p:cNvPr id="41" name="Text 38"/>
          <p:cNvSpPr/>
          <p:nvPr/>
        </p:nvSpPr>
        <p:spPr>
          <a:xfrm>
            <a:off x="6420487" y="4826708"/>
            <a:ext cx="5289426" cy="747142"/>
          </a:xfrm>
          <a:prstGeom prst="rect">
            <a:avLst/>
          </a:prstGeom>
          <a:noFill/>
          <a:ln/>
        </p:spPr>
        <p:txBody>
          <a:bodyPr wrap="square" lIns="0" tIns="0" rIns="0" bIns="0" rtlCol="0" anchor="ctr"/>
          <a:lstStyle/>
          <a:p>
            <a:pPr>
              <a:lnSpc>
                <a:spcPct val="140000"/>
              </a:lnSpc>
            </a:pPr>
            <a:r>
              <a:rPr lang="en-US" sz="1203" dirty="0">
                <a:solidFill>
                  <a:srgbClr val="F5E6C8">
                    <a:alpha val="90000"/>
                  </a:srgbClr>
                </a:solidFill>
                <a:latin typeface="Quattrocento Sans" pitchFamily="34" charset="0"/>
                <a:ea typeface="Quattrocento Sans" pitchFamily="34" charset="-122"/>
                <a:cs typeface="Quattrocento Sans" pitchFamily="34" charset="-120"/>
              </a:rPr>
              <a:t>Return home via a </a:t>
            </a:r>
            <a:pPr>
              <a:lnSpc>
                <a:spcPct val="140000"/>
              </a:lnSpc>
            </a:pPr>
            <a:r>
              <a:rPr lang="en-US" sz="1203" b="1" dirty="0">
                <a:solidFill>
                  <a:srgbClr val="D4AF37"/>
                </a:solidFill>
                <a:latin typeface="Quattrocento Sans" pitchFamily="34" charset="0"/>
                <a:ea typeface="Quattrocento Sans" pitchFamily="34" charset="-122"/>
                <a:cs typeface="Quattrocento Sans" pitchFamily="34" charset="-120"/>
              </a:rPr>
              <a:t>different path</a:t>
            </a:r>
            <a:pPr>
              <a:lnSpc>
                <a:spcPct val="140000"/>
              </a:lnSpc>
            </a:pPr>
            <a:r>
              <a:rPr lang="en-US" sz="1203" dirty="0">
                <a:solidFill>
                  <a:srgbClr val="F5E6C8">
                    <a:alpha val="90000"/>
                  </a:srgbClr>
                </a:solidFill>
                <a:latin typeface="Quattrocento Sans" pitchFamily="34" charset="0"/>
                <a:ea typeface="Quattrocento Sans" pitchFamily="34" charset="-122"/>
                <a:cs typeface="Quattrocento Sans" pitchFamily="34" charset="-120"/>
              </a:rPr>
              <a:t> than the one taken to the prayer ground (Musalla). This allows more people to witness the Muslims' celebration and increases the visibility of dhikr.</a:t>
            </a:r>
            <a:endParaRPr lang="en-US" sz="1600" dirty="0"/>
          </a:p>
        </p:txBody>
      </p:sp>
      <p:sp>
        <p:nvSpPr>
          <p:cNvPr id="42" name="Shape 39"/>
          <p:cNvSpPr/>
          <p:nvPr/>
        </p:nvSpPr>
        <p:spPr>
          <a:xfrm>
            <a:off x="6437467" y="5707571"/>
            <a:ext cx="5196033" cy="679220"/>
          </a:xfrm>
          <a:custGeom>
            <a:avLst/>
            <a:gdLst/>
            <a:ahLst/>
            <a:cxnLst/>
            <a:rect l="l" t="t" r="r" b="b"/>
            <a:pathLst>
              <a:path w="5196033" h="679220">
                <a:moveTo>
                  <a:pt x="33961" y="0"/>
                </a:moveTo>
                <a:lnTo>
                  <a:pt x="5128111" y="0"/>
                </a:lnTo>
                <a:cubicBezTo>
                  <a:pt x="5165624" y="0"/>
                  <a:pt x="5196033" y="30410"/>
                  <a:pt x="5196033" y="67922"/>
                </a:cubicBezTo>
                <a:lnTo>
                  <a:pt x="5196033" y="611298"/>
                </a:lnTo>
                <a:cubicBezTo>
                  <a:pt x="5196033" y="648810"/>
                  <a:pt x="5165624" y="679220"/>
                  <a:pt x="5128111" y="679220"/>
                </a:cubicBezTo>
                <a:lnTo>
                  <a:pt x="33961" y="679220"/>
                </a:lnTo>
                <a:cubicBezTo>
                  <a:pt x="15205" y="679220"/>
                  <a:pt x="0" y="664015"/>
                  <a:pt x="0" y="645259"/>
                </a:cubicBezTo>
                <a:lnTo>
                  <a:pt x="0" y="33961"/>
                </a:lnTo>
                <a:cubicBezTo>
                  <a:pt x="0" y="15205"/>
                  <a:pt x="15205" y="0"/>
                  <a:pt x="33961" y="0"/>
                </a:cubicBezTo>
                <a:close/>
              </a:path>
            </a:pathLst>
          </a:custGeom>
          <a:solidFill>
            <a:srgbClr val="0A3A2A">
              <a:alpha val="60000"/>
            </a:srgbClr>
          </a:solidFill>
          <a:ln/>
        </p:spPr>
      </p:sp>
      <p:sp>
        <p:nvSpPr>
          <p:cNvPr id="43" name="Shape 40"/>
          <p:cNvSpPr/>
          <p:nvPr/>
        </p:nvSpPr>
        <p:spPr>
          <a:xfrm>
            <a:off x="6437467" y="5707571"/>
            <a:ext cx="33961" cy="679220"/>
          </a:xfrm>
          <a:custGeom>
            <a:avLst/>
            <a:gdLst/>
            <a:ahLst/>
            <a:cxnLst/>
            <a:rect l="l" t="t" r="r" b="b"/>
            <a:pathLst>
              <a:path w="33961" h="679220">
                <a:moveTo>
                  <a:pt x="33961" y="0"/>
                </a:moveTo>
                <a:lnTo>
                  <a:pt x="33961" y="0"/>
                </a:lnTo>
                <a:lnTo>
                  <a:pt x="33961" y="679220"/>
                </a:lnTo>
                <a:lnTo>
                  <a:pt x="33961" y="679220"/>
                </a:lnTo>
                <a:cubicBezTo>
                  <a:pt x="15205" y="679220"/>
                  <a:pt x="0" y="664015"/>
                  <a:pt x="0" y="645259"/>
                </a:cubicBezTo>
                <a:lnTo>
                  <a:pt x="0" y="33961"/>
                </a:lnTo>
                <a:cubicBezTo>
                  <a:pt x="0" y="15205"/>
                  <a:pt x="15205" y="0"/>
                  <a:pt x="33961" y="0"/>
                </a:cubicBezTo>
                <a:close/>
              </a:path>
            </a:pathLst>
          </a:custGeom>
          <a:solidFill>
            <a:srgbClr val="D4AF37"/>
          </a:solidFill>
          <a:ln/>
        </p:spPr>
      </p:sp>
      <p:sp>
        <p:nvSpPr>
          <p:cNvPr id="44" name="Text 41"/>
          <p:cNvSpPr/>
          <p:nvPr/>
        </p:nvSpPr>
        <p:spPr>
          <a:xfrm>
            <a:off x="6590292" y="5843415"/>
            <a:ext cx="4975287" cy="407532"/>
          </a:xfrm>
          <a:prstGeom prst="rect">
            <a:avLst/>
          </a:prstGeom>
          <a:noFill/>
          <a:ln/>
        </p:spPr>
        <p:txBody>
          <a:bodyPr wrap="square" lIns="0" tIns="0" rIns="0" bIns="0" rtlCol="0" anchor="ctr"/>
          <a:lstStyle/>
          <a:p>
            <a:pPr>
              <a:lnSpc>
                <a:spcPct val="130000"/>
              </a:lnSpc>
            </a:pPr>
            <a:r>
              <a:rPr lang="en-US" sz="1070" dirty="0">
                <a:solidFill>
                  <a:srgbClr val="F5E6C8"/>
                </a:solidFill>
                <a:latin typeface="Quattrocento Sans" pitchFamily="34" charset="0"/>
                <a:ea typeface="Quattrocento Sans" pitchFamily="34" charset="-122"/>
                <a:cs typeface="Quattrocento Sans" pitchFamily="34" charset="-120"/>
              </a:rPr>
              <a:t>Jabir reported: "The Prophet (PBUH) would take one route on the day of Eid and return by another."</a:t>
            </a:r>
            <a:endParaRPr lang="en-US" sz="1600" dirty="0"/>
          </a:p>
        </p:txBody>
      </p:sp>
      <p:pic>
        <p:nvPicPr>
          <p:cNvPr id="45" name="Image 1" descr="https://kimi-img.moonshot.cn/pub/slides/26-03-10-21:25:26-d6o1nhm00qra2qq28rg0.png">    </p:cNvPr>
          <p:cNvPicPr>
            <a:picLocks noChangeAspect="1"/>
          </p:cNvPicPr>
          <p:nvPr/>
        </p:nvPicPr>
        <p:blipFill>
          <a:blip r:embed="rId2"/>
          <a:stretch>
            <a:fillRect/>
          </a:stretch>
        </p:blipFill>
        <p:spPr>
          <a:xfrm>
            <a:off x="11014996" y="157397"/>
            <a:ext cx="922296" cy="771958"/>
          </a:xfrm>
          <a:prstGeom prst="rect">
            <a:avLst/>
          </a:prstGeom>
        </p:spPr>
      </p:pic>
    </p:spTree>
  </p:cSld>
  <p:clrMapOvr>
    <a:masterClrMapping/>
  </p:clrMapOvr>
  <p:transition>
    <p:fade/>
    <p:spd val="med"/>
  </p:transition>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A3A2A"/>
        </a:solidFill>
      </p:bgPr>
    </p:bg>
    <p:spTree>
      <p:nvGrpSpPr>
        <p:cNvPr id="1" name=""/>
        <p:cNvGrpSpPr/>
        <p:nvPr/>
      </p:nvGrpSpPr>
      <p:grpSpPr>
        <a:xfrm>
          <a:off x="0" y="0"/>
          <a:ext cx="0" cy="0"/>
          <a:chOff x="0" y="0"/>
          <a:chExt cx="0" cy="0"/>
        </a:xfrm>
      </p:grpSpPr>
      <p:pic>
        <p:nvPicPr>
          <p:cNvPr id="2" name="Image 0" descr="https://kimi-web-img.moonshot.cn/img/edition.mv/e99706ac7b03678f8c1da055ec9c59789fa74349.jpg">    </p:cNvPr>
          <p:cNvPicPr>
            <a:picLocks noChangeAspect="1"/>
          </p:cNvPicPr>
          <p:nvPr/>
        </p:nvPicPr>
        <p:blipFill>
          <a:blip r:embed="rId1">
            <a:alphaModFix amt="20000"/>
          </a:blip>
          <a:srcRect l="0" r="0" t="9163" b="9163"/>
          <a:stretch/>
        </p:blipFill>
        <p:spPr>
          <a:xfrm>
            <a:off x="0" y="0"/>
            <a:ext cx="12192000" cy="6858551"/>
          </a:xfrm>
          <a:prstGeom prst="roundRect">
            <a:avLst>
              <a:gd name="adj" fmla="val 0"/>
            </a:avLst>
          </a:prstGeom>
        </p:spPr>
      </p:pic>
      <p:sp>
        <p:nvSpPr>
          <p:cNvPr id="3" name="Shape 0"/>
          <p:cNvSpPr/>
          <p:nvPr/>
        </p:nvSpPr>
        <p:spPr>
          <a:xfrm>
            <a:off x="0" y="0"/>
            <a:ext cx="12192000" cy="6858551"/>
          </a:xfrm>
          <a:custGeom>
            <a:avLst/>
            <a:gdLst/>
            <a:ahLst/>
            <a:cxnLst/>
            <a:rect l="l" t="t" r="r" b="b"/>
            <a:pathLst>
              <a:path w="12192000" h="6858551">
                <a:moveTo>
                  <a:pt x="0" y="0"/>
                </a:moveTo>
                <a:lnTo>
                  <a:pt x="12192000" y="0"/>
                </a:lnTo>
                <a:lnTo>
                  <a:pt x="12192000" y="6858551"/>
                </a:lnTo>
                <a:lnTo>
                  <a:pt x="0" y="6858551"/>
                </a:lnTo>
                <a:lnTo>
                  <a:pt x="0" y="0"/>
                </a:lnTo>
                <a:close/>
              </a:path>
            </a:pathLst>
          </a:custGeom>
          <a:gradFill rotWithShape="1" flip="none">
            <a:gsLst>
              <a:gs pos="0">
                <a:srgbClr val="0A3A2A">
                  <a:alpha val="98000"/>
                </a:srgbClr>
              </a:gs>
              <a:gs pos="50000">
                <a:srgbClr val="0A3A2A">
                  <a:alpha val="95000"/>
                </a:srgbClr>
              </a:gs>
              <a:gs pos="100000">
                <a:srgbClr val="1A5E4A">
                  <a:alpha val="90000"/>
                </a:srgbClr>
              </a:gs>
            </a:gsLst>
            <a:lin ang="0" scaled="1"/>
          </a:gradFill>
          <a:ln/>
        </p:spPr>
      </p:sp>
      <p:sp>
        <p:nvSpPr>
          <p:cNvPr id="4" name="Shape 1"/>
          <p:cNvSpPr/>
          <p:nvPr/>
        </p:nvSpPr>
        <p:spPr>
          <a:xfrm>
            <a:off x="352625" y="352625"/>
            <a:ext cx="70525" cy="423150"/>
          </a:xfrm>
          <a:custGeom>
            <a:avLst/>
            <a:gdLst/>
            <a:ahLst/>
            <a:cxnLst/>
            <a:rect l="l" t="t" r="r" b="b"/>
            <a:pathLst>
              <a:path w="70525" h="423150">
                <a:moveTo>
                  <a:pt x="0" y="0"/>
                </a:moveTo>
                <a:lnTo>
                  <a:pt x="70525" y="0"/>
                </a:lnTo>
                <a:lnTo>
                  <a:pt x="70525" y="423150"/>
                </a:lnTo>
                <a:lnTo>
                  <a:pt x="0" y="423150"/>
                </a:lnTo>
                <a:lnTo>
                  <a:pt x="0" y="0"/>
                </a:lnTo>
                <a:close/>
              </a:path>
            </a:pathLst>
          </a:custGeom>
          <a:solidFill>
            <a:srgbClr val="D4AF37"/>
          </a:solidFill>
          <a:ln/>
        </p:spPr>
      </p:sp>
      <p:sp>
        <p:nvSpPr>
          <p:cNvPr id="5" name="Text 2"/>
          <p:cNvSpPr/>
          <p:nvPr/>
        </p:nvSpPr>
        <p:spPr>
          <a:xfrm>
            <a:off x="564200" y="352625"/>
            <a:ext cx="2653501" cy="423150"/>
          </a:xfrm>
          <a:prstGeom prst="rect">
            <a:avLst/>
          </a:prstGeom>
          <a:noFill/>
          <a:ln/>
        </p:spPr>
        <p:txBody>
          <a:bodyPr wrap="square" lIns="0" tIns="0" rIns="0" bIns="0" rtlCol="0" anchor="ctr"/>
          <a:lstStyle/>
          <a:p>
            <a:pPr>
              <a:lnSpc>
                <a:spcPct val="80000"/>
              </a:lnSpc>
            </a:pPr>
            <a:r>
              <a:rPr lang="en-US" sz="3332" b="1" dirty="0">
                <a:solidFill>
                  <a:srgbClr val="F5E6C8"/>
                </a:solidFill>
                <a:latin typeface="Oranienbaum" pitchFamily="34" charset="0"/>
                <a:ea typeface="Oranienbaum" pitchFamily="34" charset="-122"/>
                <a:cs typeface="Oranienbaum" pitchFamily="34" charset="-120"/>
              </a:rPr>
              <a:t>The Eid Prayer</a:t>
            </a:r>
            <a:endParaRPr lang="en-US" sz="1600" dirty="0"/>
          </a:p>
        </p:txBody>
      </p:sp>
      <p:sp>
        <p:nvSpPr>
          <p:cNvPr id="6" name="Text 3"/>
          <p:cNvSpPr/>
          <p:nvPr/>
        </p:nvSpPr>
        <p:spPr>
          <a:xfrm>
            <a:off x="564200" y="881562"/>
            <a:ext cx="11407410" cy="317362"/>
          </a:xfrm>
          <a:prstGeom prst="rect">
            <a:avLst/>
          </a:prstGeom>
          <a:noFill/>
          <a:ln/>
        </p:spPr>
        <p:txBody>
          <a:bodyPr wrap="square" lIns="0" tIns="0" rIns="0" bIns="0" rtlCol="0" anchor="ctr"/>
          <a:lstStyle/>
          <a:p>
            <a:pPr>
              <a:lnSpc>
                <a:spcPct val="100000"/>
              </a:lnSpc>
            </a:pPr>
            <a:r>
              <a:rPr lang="en-US" sz="2082" dirty="0">
                <a:solidFill>
                  <a:srgbClr val="D4AF37"/>
                </a:solidFill>
                <a:latin typeface="Unna" pitchFamily="34" charset="0"/>
                <a:ea typeface="Unna" pitchFamily="34" charset="-122"/>
                <a:cs typeface="Unna" pitchFamily="34" charset="-120"/>
              </a:rPr>
              <a:t>Salat al-Eid</a:t>
            </a:r>
            <a:endParaRPr lang="en-US" sz="1600" dirty="0"/>
          </a:p>
        </p:txBody>
      </p:sp>
      <p:sp>
        <p:nvSpPr>
          <p:cNvPr id="7" name="Shape 4"/>
          <p:cNvSpPr/>
          <p:nvPr/>
        </p:nvSpPr>
        <p:spPr>
          <a:xfrm>
            <a:off x="370256" y="1410499"/>
            <a:ext cx="6144486" cy="1516286"/>
          </a:xfrm>
          <a:custGeom>
            <a:avLst/>
            <a:gdLst/>
            <a:ahLst/>
            <a:cxnLst/>
            <a:rect l="l" t="t" r="r" b="b"/>
            <a:pathLst>
              <a:path w="6144486" h="1516286">
                <a:moveTo>
                  <a:pt x="0" y="0"/>
                </a:moveTo>
                <a:lnTo>
                  <a:pt x="6073963" y="0"/>
                </a:lnTo>
                <a:cubicBezTo>
                  <a:pt x="6112912" y="0"/>
                  <a:pt x="6144486" y="31574"/>
                  <a:pt x="6144486" y="70522"/>
                </a:cubicBezTo>
                <a:lnTo>
                  <a:pt x="6144486" y="1445764"/>
                </a:lnTo>
                <a:cubicBezTo>
                  <a:pt x="6144486" y="1484712"/>
                  <a:pt x="6112912" y="1516286"/>
                  <a:pt x="6073963" y="1516286"/>
                </a:cubicBezTo>
                <a:lnTo>
                  <a:pt x="0" y="1516286"/>
                </a:lnTo>
                <a:lnTo>
                  <a:pt x="0" y="0"/>
                </a:lnTo>
                <a:close/>
              </a:path>
            </a:pathLst>
          </a:custGeom>
          <a:solidFill>
            <a:srgbClr val="1A5E4A">
              <a:alpha val="60000"/>
            </a:srgbClr>
          </a:solidFill>
          <a:ln/>
        </p:spPr>
      </p:sp>
      <p:sp>
        <p:nvSpPr>
          <p:cNvPr id="8" name="Shape 5"/>
          <p:cNvSpPr/>
          <p:nvPr/>
        </p:nvSpPr>
        <p:spPr>
          <a:xfrm>
            <a:off x="370256" y="1410499"/>
            <a:ext cx="35262" cy="1516286"/>
          </a:xfrm>
          <a:custGeom>
            <a:avLst/>
            <a:gdLst/>
            <a:ahLst/>
            <a:cxnLst/>
            <a:rect l="l" t="t" r="r" b="b"/>
            <a:pathLst>
              <a:path w="35262" h="1516286">
                <a:moveTo>
                  <a:pt x="0" y="0"/>
                </a:moveTo>
                <a:lnTo>
                  <a:pt x="35262" y="0"/>
                </a:lnTo>
                <a:lnTo>
                  <a:pt x="35262" y="1516286"/>
                </a:lnTo>
                <a:lnTo>
                  <a:pt x="0" y="1516286"/>
                </a:lnTo>
                <a:lnTo>
                  <a:pt x="0" y="0"/>
                </a:lnTo>
                <a:close/>
              </a:path>
            </a:pathLst>
          </a:custGeom>
          <a:solidFill>
            <a:srgbClr val="D4AF37"/>
          </a:solidFill>
          <a:ln/>
        </p:spPr>
      </p:sp>
      <p:sp>
        <p:nvSpPr>
          <p:cNvPr id="9" name="Shape 6"/>
          <p:cNvSpPr/>
          <p:nvPr/>
        </p:nvSpPr>
        <p:spPr>
          <a:xfrm>
            <a:off x="590646" y="1622074"/>
            <a:ext cx="211575" cy="211575"/>
          </a:xfrm>
          <a:custGeom>
            <a:avLst/>
            <a:gdLst/>
            <a:ahLst/>
            <a:cxnLst/>
            <a:rect l="l" t="t" r="r" b="b"/>
            <a:pathLst>
              <a:path w="211575" h="211575">
                <a:moveTo>
                  <a:pt x="105787" y="0"/>
                </a:moveTo>
                <a:cubicBezTo>
                  <a:pt x="164173" y="0"/>
                  <a:pt x="211575" y="47402"/>
                  <a:pt x="211575" y="105787"/>
                </a:cubicBezTo>
                <a:cubicBezTo>
                  <a:pt x="211575" y="164173"/>
                  <a:pt x="164173" y="211575"/>
                  <a:pt x="105787" y="211575"/>
                </a:cubicBezTo>
                <a:cubicBezTo>
                  <a:pt x="47402" y="211575"/>
                  <a:pt x="0" y="164173"/>
                  <a:pt x="0" y="105787"/>
                </a:cubicBezTo>
                <a:cubicBezTo>
                  <a:pt x="0" y="47402"/>
                  <a:pt x="47402" y="0"/>
                  <a:pt x="105787" y="0"/>
                </a:cubicBezTo>
                <a:close/>
                <a:moveTo>
                  <a:pt x="95870" y="49588"/>
                </a:moveTo>
                <a:lnTo>
                  <a:pt x="95870" y="105787"/>
                </a:lnTo>
                <a:cubicBezTo>
                  <a:pt x="95870" y="109093"/>
                  <a:pt x="97523" y="112193"/>
                  <a:pt x="100291" y="114052"/>
                </a:cubicBezTo>
                <a:lnTo>
                  <a:pt x="139962" y="140499"/>
                </a:lnTo>
                <a:cubicBezTo>
                  <a:pt x="144507" y="143557"/>
                  <a:pt x="150664" y="142317"/>
                  <a:pt x="153722" y="137730"/>
                </a:cubicBezTo>
                <a:cubicBezTo>
                  <a:pt x="156780" y="133143"/>
                  <a:pt x="155541" y="127028"/>
                  <a:pt x="150954" y="123970"/>
                </a:cubicBezTo>
                <a:lnTo>
                  <a:pt x="115705" y="100498"/>
                </a:lnTo>
                <a:lnTo>
                  <a:pt x="115705" y="49588"/>
                </a:lnTo>
                <a:cubicBezTo>
                  <a:pt x="115705" y="44092"/>
                  <a:pt x="111283" y="39670"/>
                  <a:pt x="105787" y="39670"/>
                </a:cubicBezTo>
                <a:cubicBezTo>
                  <a:pt x="100291" y="39670"/>
                  <a:pt x="95870" y="44092"/>
                  <a:pt x="95870" y="49588"/>
                </a:cubicBezTo>
                <a:close/>
              </a:path>
            </a:pathLst>
          </a:custGeom>
          <a:solidFill>
            <a:srgbClr val="D4AF37"/>
          </a:solidFill>
          <a:ln/>
        </p:spPr>
      </p:sp>
      <p:sp>
        <p:nvSpPr>
          <p:cNvPr id="10" name="Text 7"/>
          <p:cNvSpPr/>
          <p:nvPr/>
        </p:nvSpPr>
        <p:spPr>
          <a:xfrm>
            <a:off x="934456" y="1586811"/>
            <a:ext cx="705249" cy="282100"/>
          </a:xfrm>
          <a:prstGeom prst="rect">
            <a:avLst/>
          </a:prstGeom>
          <a:noFill/>
          <a:ln/>
        </p:spPr>
        <p:txBody>
          <a:bodyPr wrap="square" lIns="0" tIns="0" rIns="0" bIns="0" rtlCol="0" anchor="ctr"/>
          <a:lstStyle/>
          <a:p>
            <a:pPr>
              <a:lnSpc>
                <a:spcPct val="110000"/>
              </a:lnSpc>
            </a:pPr>
            <a:r>
              <a:rPr lang="en-US" sz="1666" b="1" dirty="0">
                <a:solidFill>
                  <a:srgbClr val="F5E6C8"/>
                </a:solidFill>
                <a:latin typeface="Unna" pitchFamily="34" charset="0"/>
                <a:ea typeface="Unna" pitchFamily="34" charset="-122"/>
                <a:cs typeface="Unna" pitchFamily="34" charset="-120"/>
              </a:rPr>
              <a:t>Timing</a:t>
            </a:r>
            <a:endParaRPr lang="en-US" sz="1600" dirty="0"/>
          </a:p>
        </p:txBody>
      </p:sp>
      <p:sp>
        <p:nvSpPr>
          <p:cNvPr id="11" name="Text 8"/>
          <p:cNvSpPr/>
          <p:nvPr/>
        </p:nvSpPr>
        <p:spPr>
          <a:xfrm>
            <a:off x="564200" y="1974698"/>
            <a:ext cx="5853570" cy="775774"/>
          </a:xfrm>
          <a:prstGeom prst="rect">
            <a:avLst/>
          </a:prstGeom>
          <a:noFill/>
          <a:ln/>
        </p:spPr>
        <p:txBody>
          <a:bodyPr wrap="square" lIns="0" tIns="0" rIns="0" bIns="0" rtlCol="0" anchor="ctr"/>
          <a:lstStyle/>
          <a:p>
            <a:pPr>
              <a:lnSpc>
                <a:spcPct val="140000"/>
              </a:lnSpc>
            </a:pPr>
            <a:r>
              <a:rPr lang="en-US" sz="1249" dirty="0">
                <a:solidFill>
                  <a:srgbClr val="F5E6C8">
                    <a:alpha val="90000"/>
                  </a:srgbClr>
                </a:solidFill>
                <a:latin typeface="Quattrocento Sans" pitchFamily="34" charset="0"/>
                <a:ea typeface="Quattrocento Sans" pitchFamily="34" charset="-122"/>
                <a:cs typeface="Quattrocento Sans" pitchFamily="34" charset="-120"/>
              </a:rPr>
              <a:t>The Eid prayer is performed </a:t>
            </a:r>
            <a:pPr>
              <a:lnSpc>
                <a:spcPct val="140000"/>
              </a:lnSpc>
            </a:pPr>
            <a:r>
              <a:rPr lang="en-US" sz="1249" b="1" dirty="0">
                <a:solidFill>
                  <a:srgbClr val="D4AF37"/>
                </a:solidFill>
                <a:latin typeface="Quattrocento Sans" pitchFamily="34" charset="0"/>
                <a:ea typeface="Quattrocento Sans" pitchFamily="34" charset="-122"/>
                <a:cs typeface="Quattrocento Sans" pitchFamily="34" charset="-120"/>
              </a:rPr>
              <a:t>after the sun rises by the length of a spear</a:t>
            </a:r>
            <a:pPr>
              <a:lnSpc>
                <a:spcPct val="140000"/>
              </a:lnSpc>
            </a:pPr>
            <a:r>
              <a:rPr lang="en-US" sz="1249" dirty="0">
                <a:solidFill>
                  <a:srgbClr val="F5E6C8">
                    <a:alpha val="90000"/>
                  </a:srgbClr>
                </a:solidFill>
                <a:latin typeface="Quattrocento Sans" pitchFamily="34" charset="0"/>
                <a:ea typeface="Quattrocento Sans" pitchFamily="34" charset="-122"/>
                <a:cs typeface="Quattrocento Sans" pitchFamily="34" charset="-120"/>
              </a:rPr>
              <a:t> (approximately 20 minutes after sunrise) and before the sun reaches its zenith (Zawal).</a:t>
            </a:r>
            <a:endParaRPr lang="en-US" sz="1600" dirty="0"/>
          </a:p>
        </p:txBody>
      </p:sp>
      <p:sp>
        <p:nvSpPr>
          <p:cNvPr id="12" name="Shape 9"/>
          <p:cNvSpPr/>
          <p:nvPr/>
        </p:nvSpPr>
        <p:spPr>
          <a:xfrm>
            <a:off x="361440" y="3109709"/>
            <a:ext cx="6144486" cy="3737822"/>
          </a:xfrm>
          <a:custGeom>
            <a:avLst/>
            <a:gdLst/>
            <a:ahLst/>
            <a:cxnLst/>
            <a:rect l="l" t="t" r="r" b="b"/>
            <a:pathLst>
              <a:path w="6144486" h="3737822">
                <a:moveTo>
                  <a:pt x="105780" y="0"/>
                </a:moveTo>
                <a:lnTo>
                  <a:pt x="6038706" y="0"/>
                </a:lnTo>
                <a:cubicBezTo>
                  <a:pt x="6097126" y="0"/>
                  <a:pt x="6144486" y="47359"/>
                  <a:pt x="6144486" y="105780"/>
                </a:cubicBezTo>
                <a:lnTo>
                  <a:pt x="6144486" y="3632042"/>
                </a:lnTo>
                <a:cubicBezTo>
                  <a:pt x="6144486" y="3690463"/>
                  <a:pt x="6097126" y="3737822"/>
                  <a:pt x="6038706" y="3737822"/>
                </a:cubicBezTo>
                <a:lnTo>
                  <a:pt x="105780" y="3737822"/>
                </a:lnTo>
                <a:cubicBezTo>
                  <a:pt x="47359" y="3737822"/>
                  <a:pt x="0" y="3690463"/>
                  <a:pt x="0" y="3632042"/>
                </a:cubicBezTo>
                <a:lnTo>
                  <a:pt x="0" y="105780"/>
                </a:lnTo>
                <a:cubicBezTo>
                  <a:pt x="0" y="47359"/>
                  <a:pt x="47359" y="0"/>
                  <a:pt x="105780" y="0"/>
                </a:cubicBezTo>
                <a:close/>
              </a:path>
            </a:pathLst>
          </a:custGeom>
          <a:gradFill rotWithShape="1" flip="none">
            <a:gsLst>
              <a:gs pos="0">
                <a:srgbClr val="D4AF37">
                  <a:alpha val="25000"/>
                </a:srgbClr>
              </a:gs>
              <a:gs pos="100000">
                <a:srgbClr val="1A5E4A">
                  <a:alpha val="40000"/>
                </a:srgbClr>
              </a:gs>
            </a:gsLst>
            <a:lin ang="2700000" scaled="1"/>
          </a:gradFill>
          <a:ln w="25400">
            <a:solidFill>
              <a:srgbClr val="D4AF37">
                <a:alpha val="50196"/>
              </a:srgbClr>
            </a:solidFill>
            <a:prstDash val="solid"/>
          </a:ln>
        </p:spPr>
      </p:sp>
      <p:sp>
        <p:nvSpPr>
          <p:cNvPr id="13" name="Shape 10"/>
          <p:cNvSpPr/>
          <p:nvPr/>
        </p:nvSpPr>
        <p:spPr>
          <a:xfrm>
            <a:off x="617093" y="3338915"/>
            <a:ext cx="264469" cy="264469"/>
          </a:xfrm>
          <a:custGeom>
            <a:avLst/>
            <a:gdLst/>
            <a:ahLst/>
            <a:cxnLst/>
            <a:rect l="l" t="t" r="r" b="b"/>
            <a:pathLst>
              <a:path w="264469" h="264469">
                <a:moveTo>
                  <a:pt x="0" y="37191"/>
                </a:moveTo>
                <a:cubicBezTo>
                  <a:pt x="0" y="30373"/>
                  <a:pt x="5527" y="24794"/>
                  <a:pt x="12397" y="24794"/>
                </a:cubicBezTo>
                <a:lnTo>
                  <a:pt x="37191" y="24794"/>
                </a:lnTo>
                <a:cubicBezTo>
                  <a:pt x="44061" y="24794"/>
                  <a:pt x="49588" y="30321"/>
                  <a:pt x="49588" y="37191"/>
                </a:cubicBezTo>
                <a:lnTo>
                  <a:pt x="49588" y="90911"/>
                </a:lnTo>
                <a:lnTo>
                  <a:pt x="61985" y="90911"/>
                </a:lnTo>
                <a:cubicBezTo>
                  <a:pt x="68855" y="90911"/>
                  <a:pt x="74382" y="96438"/>
                  <a:pt x="74382" y="103308"/>
                </a:cubicBezTo>
                <a:cubicBezTo>
                  <a:pt x="74382" y="110178"/>
                  <a:pt x="68855" y="115705"/>
                  <a:pt x="61985" y="115705"/>
                </a:cubicBezTo>
                <a:lnTo>
                  <a:pt x="12397" y="115705"/>
                </a:lnTo>
                <a:cubicBezTo>
                  <a:pt x="5527" y="115705"/>
                  <a:pt x="0" y="110178"/>
                  <a:pt x="0" y="103308"/>
                </a:cubicBezTo>
                <a:cubicBezTo>
                  <a:pt x="0" y="96438"/>
                  <a:pt x="5527" y="90911"/>
                  <a:pt x="12397" y="90911"/>
                </a:cubicBezTo>
                <a:lnTo>
                  <a:pt x="24794" y="90911"/>
                </a:lnTo>
                <a:lnTo>
                  <a:pt x="24794" y="49588"/>
                </a:lnTo>
                <a:lnTo>
                  <a:pt x="12397" y="49588"/>
                </a:lnTo>
                <a:cubicBezTo>
                  <a:pt x="5527" y="49588"/>
                  <a:pt x="0" y="44061"/>
                  <a:pt x="0" y="37191"/>
                </a:cubicBezTo>
                <a:close/>
                <a:moveTo>
                  <a:pt x="15703" y="155582"/>
                </a:moveTo>
                <a:cubicBezTo>
                  <a:pt x="21591" y="151140"/>
                  <a:pt x="28771" y="148764"/>
                  <a:pt x="36158" y="148764"/>
                </a:cubicBezTo>
                <a:lnTo>
                  <a:pt x="38689" y="148764"/>
                </a:lnTo>
                <a:cubicBezTo>
                  <a:pt x="56096" y="148764"/>
                  <a:pt x="70249" y="162917"/>
                  <a:pt x="70249" y="180324"/>
                </a:cubicBezTo>
                <a:cubicBezTo>
                  <a:pt x="70249" y="190448"/>
                  <a:pt x="65394" y="199901"/>
                  <a:pt x="57233" y="205841"/>
                </a:cubicBezTo>
                <a:lnTo>
                  <a:pt x="44836" y="214881"/>
                </a:lnTo>
                <a:lnTo>
                  <a:pt x="61985" y="214881"/>
                </a:lnTo>
                <a:cubicBezTo>
                  <a:pt x="68855" y="214881"/>
                  <a:pt x="74382" y="220408"/>
                  <a:pt x="74382" y="227278"/>
                </a:cubicBezTo>
                <a:cubicBezTo>
                  <a:pt x="74382" y="234148"/>
                  <a:pt x="68855" y="239675"/>
                  <a:pt x="61985" y="239675"/>
                </a:cubicBezTo>
                <a:lnTo>
                  <a:pt x="15135" y="239675"/>
                </a:lnTo>
                <a:cubicBezTo>
                  <a:pt x="6767" y="239675"/>
                  <a:pt x="0" y="232908"/>
                  <a:pt x="0" y="224540"/>
                </a:cubicBezTo>
                <a:cubicBezTo>
                  <a:pt x="0" y="219685"/>
                  <a:pt x="2324" y="215139"/>
                  <a:pt x="6250" y="212298"/>
                </a:cubicBezTo>
                <a:lnTo>
                  <a:pt x="42666" y="185799"/>
                </a:lnTo>
                <a:cubicBezTo>
                  <a:pt x="44422" y="184508"/>
                  <a:pt x="45456" y="182494"/>
                  <a:pt x="45456" y="180324"/>
                </a:cubicBezTo>
                <a:cubicBezTo>
                  <a:pt x="45456" y="176605"/>
                  <a:pt x="42408" y="173557"/>
                  <a:pt x="38689" y="173557"/>
                </a:cubicBezTo>
                <a:lnTo>
                  <a:pt x="36158" y="173557"/>
                </a:lnTo>
                <a:cubicBezTo>
                  <a:pt x="34143" y="173557"/>
                  <a:pt x="32180" y="174229"/>
                  <a:pt x="30579" y="175417"/>
                </a:cubicBezTo>
                <a:lnTo>
                  <a:pt x="19835" y="183475"/>
                </a:lnTo>
                <a:cubicBezTo>
                  <a:pt x="14360" y="187607"/>
                  <a:pt x="6612" y="186471"/>
                  <a:pt x="2479" y="180996"/>
                </a:cubicBezTo>
                <a:cubicBezTo>
                  <a:pt x="-1653" y="175520"/>
                  <a:pt x="-517" y="167772"/>
                  <a:pt x="4959" y="163640"/>
                </a:cubicBezTo>
                <a:lnTo>
                  <a:pt x="15703" y="155582"/>
                </a:lnTo>
                <a:close/>
                <a:moveTo>
                  <a:pt x="115705" y="33059"/>
                </a:moveTo>
                <a:lnTo>
                  <a:pt x="247939" y="33059"/>
                </a:lnTo>
                <a:cubicBezTo>
                  <a:pt x="257082" y="33059"/>
                  <a:pt x="264469" y="40445"/>
                  <a:pt x="264469" y="49588"/>
                </a:cubicBezTo>
                <a:cubicBezTo>
                  <a:pt x="264469" y="58731"/>
                  <a:pt x="257082" y="66117"/>
                  <a:pt x="247939" y="66117"/>
                </a:cubicBezTo>
                <a:lnTo>
                  <a:pt x="115705" y="66117"/>
                </a:lnTo>
                <a:cubicBezTo>
                  <a:pt x="106562" y="66117"/>
                  <a:pt x="99176" y="58731"/>
                  <a:pt x="99176" y="49588"/>
                </a:cubicBezTo>
                <a:cubicBezTo>
                  <a:pt x="99176" y="40445"/>
                  <a:pt x="106562" y="33059"/>
                  <a:pt x="115705" y="33059"/>
                </a:cubicBezTo>
                <a:close/>
                <a:moveTo>
                  <a:pt x="115705" y="115705"/>
                </a:moveTo>
                <a:lnTo>
                  <a:pt x="247939" y="115705"/>
                </a:lnTo>
                <a:cubicBezTo>
                  <a:pt x="257082" y="115705"/>
                  <a:pt x="264469" y="123092"/>
                  <a:pt x="264469" y="132234"/>
                </a:cubicBezTo>
                <a:cubicBezTo>
                  <a:pt x="264469" y="141377"/>
                  <a:pt x="257082" y="148764"/>
                  <a:pt x="247939" y="148764"/>
                </a:cubicBezTo>
                <a:lnTo>
                  <a:pt x="115705" y="148764"/>
                </a:lnTo>
                <a:cubicBezTo>
                  <a:pt x="106562" y="148764"/>
                  <a:pt x="99176" y="141377"/>
                  <a:pt x="99176" y="132234"/>
                </a:cubicBezTo>
                <a:cubicBezTo>
                  <a:pt x="99176" y="123092"/>
                  <a:pt x="106562" y="115705"/>
                  <a:pt x="115705" y="115705"/>
                </a:cubicBezTo>
                <a:close/>
                <a:moveTo>
                  <a:pt x="115705" y="198351"/>
                </a:moveTo>
                <a:lnTo>
                  <a:pt x="247939" y="198351"/>
                </a:lnTo>
                <a:cubicBezTo>
                  <a:pt x="257082" y="198351"/>
                  <a:pt x="264469" y="205738"/>
                  <a:pt x="264469" y="214881"/>
                </a:cubicBezTo>
                <a:cubicBezTo>
                  <a:pt x="264469" y="224023"/>
                  <a:pt x="257082" y="231410"/>
                  <a:pt x="247939" y="231410"/>
                </a:cubicBezTo>
                <a:lnTo>
                  <a:pt x="115705" y="231410"/>
                </a:lnTo>
                <a:cubicBezTo>
                  <a:pt x="106562" y="231410"/>
                  <a:pt x="99176" y="224023"/>
                  <a:pt x="99176" y="214881"/>
                </a:cubicBezTo>
                <a:cubicBezTo>
                  <a:pt x="99176" y="205738"/>
                  <a:pt x="106562" y="198351"/>
                  <a:pt x="115705" y="198351"/>
                </a:cubicBezTo>
                <a:close/>
              </a:path>
            </a:pathLst>
          </a:custGeom>
          <a:solidFill>
            <a:srgbClr val="D4AF37"/>
          </a:solidFill>
          <a:ln/>
        </p:spPr>
      </p:sp>
      <p:sp>
        <p:nvSpPr>
          <p:cNvPr id="14" name="Text 11"/>
          <p:cNvSpPr/>
          <p:nvPr/>
        </p:nvSpPr>
        <p:spPr>
          <a:xfrm>
            <a:off x="1018204" y="3330100"/>
            <a:ext cx="1754308" cy="282100"/>
          </a:xfrm>
          <a:prstGeom prst="rect">
            <a:avLst/>
          </a:prstGeom>
          <a:noFill/>
          <a:ln/>
        </p:spPr>
        <p:txBody>
          <a:bodyPr wrap="square" lIns="0" tIns="0" rIns="0" bIns="0" rtlCol="0" anchor="ctr"/>
          <a:lstStyle/>
          <a:p>
            <a:pPr>
              <a:lnSpc>
                <a:spcPct val="110000"/>
              </a:lnSpc>
            </a:pPr>
            <a:r>
              <a:rPr lang="en-US" sz="1666" b="1" dirty="0">
                <a:solidFill>
                  <a:srgbClr val="F5E6C8"/>
                </a:solidFill>
                <a:latin typeface="Unna" pitchFamily="34" charset="0"/>
                <a:ea typeface="Unna" pitchFamily="34" charset="-122"/>
                <a:cs typeface="Unna" pitchFamily="34" charset="-120"/>
              </a:rPr>
              <a:t>Format &amp; Structure</a:t>
            </a:r>
            <a:endParaRPr lang="en-US" sz="1600" dirty="0"/>
          </a:p>
        </p:txBody>
      </p:sp>
      <p:sp>
        <p:nvSpPr>
          <p:cNvPr id="15" name="Shape 12"/>
          <p:cNvSpPr/>
          <p:nvPr/>
        </p:nvSpPr>
        <p:spPr>
          <a:xfrm>
            <a:off x="599462" y="3753249"/>
            <a:ext cx="5686074" cy="863931"/>
          </a:xfrm>
          <a:custGeom>
            <a:avLst/>
            <a:gdLst/>
            <a:ahLst/>
            <a:cxnLst/>
            <a:rect l="l" t="t" r="r" b="b"/>
            <a:pathLst>
              <a:path w="5686074" h="863931">
                <a:moveTo>
                  <a:pt x="35262" y="0"/>
                </a:moveTo>
                <a:lnTo>
                  <a:pt x="5615551" y="0"/>
                </a:lnTo>
                <a:cubicBezTo>
                  <a:pt x="5654500" y="0"/>
                  <a:pt x="5686074" y="31574"/>
                  <a:pt x="5686074" y="70523"/>
                </a:cubicBezTo>
                <a:lnTo>
                  <a:pt x="5686074" y="793408"/>
                </a:lnTo>
                <a:cubicBezTo>
                  <a:pt x="5686074" y="832357"/>
                  <a:pt x="5654500" y="863931"/>
                  <a:pt x="5615551" y="863931"/>
                </a:cubicBezTo>
                <a:lnTo>
                  <a:pt x="35262" y="863931"/>
                </a:lnTo>
                <a:cubicBezTo>
                  <a:pt x="15788" y="863931"/>
                  <a:pt x="0" y="848143"/>
                  <a:pt x="0" y="828668"/>
                </a:cubicBezTo>
                <a:lnTo>
                  <a:pt x="0" y="35262"/>
                </a:lnTo>
                <a:cubicBezTo>
                  <a:pt x="0" y="15801"/>
                  <a:pt x="15801" y="0"/>
                  <a:pt x="35262" y="0"/>
                </a:cubicBezTo>
                <a:close/>
              </a:path>
            </a:pathLst>
          </a:custGeom>
          <a:solidFill>
            <a:srgbClr val="0A3A2A">
              <a:alpha val="60000"/>
            </a:srgbClr>
          </a:solidFill>
          <a:ln/>
        </p:spPr>
      </p:sp>
      <p:sp>
        <p:nvSpPr>
          <p:cNvPr id="16" name="Shape 13"/>
          <p:cNvSpPr/>
          <p:nvPr/>
        </p:nvSpPr>
        <p:spPr>
          <a:xfrm>
            <a:off x="599462" y="3753249"/>
            <a:ext cx="35262" cy="863931"/>
          </a:xfrm>
          <a:custGeom>
            <a:avLst/>
            <a:gdLst/>
            <a:ahLst/>
            <a:cxnLst/>
            <a:rect l="l" t="t" r="r" b="b"/>
            <a:pathLst>
              <a:path w="35262" h="863931">
                <a:moveTo>
                  <a:pt x="35262" y="0"/>
                </a:moveTo>
                <a:lnTo>
                  <a:pt x="35262" y="0"/>
                </a:lnTo>
                <a:lnTo>
                  <a:pt x="35262" y="863931"/>
                </a:lnTo>
                <a:lnTo>
                  <a:pt x="35262" y="863931"/>
                </a:lnTo>
                <a:cubicBezTo>
                  <a:pt x="15788" y="863931"/>
                  <a:pt x="0" y="848143"/>
                  <a:pt x="0" y="828668"/>
                </a:cubicBezTo>
                <a:lnTo>
                  <a:pt x="0" y="35262"/>
                </a:lnTo>
                <a:cubicBezTo>
                  <a:pt x="0" y="15801"/>
                  <a:pt x="15801" y="0"/>
                  <a:pt x="35262" y="0"/>
                </a:cubicBezTo>
                <a:close/>
              </a:path>
            </a:pathLst>
          </a:custGeom>
          <a:solidFill>
            <a:srgbClr val="D4AF37"/>
          </a:solidFill>
          <a:ln/>
        </p:spPr>
      </p:sp>
      <p:sp>
        <p:nvSpPr>
          <p:cNvPr id="17" name="Shape 14"/>
          <p:cNvSpPr/>
          <p:nvPr/>
        </p:nvSpPr>
        <p:spPr>
          <a:xfrm>
            <a:off x="758143" y="3894299"/>
            <a:ext cx="282100" cy="282100"/>
          </a:xfrm>
          <a:custGeom>
            <a:avLst/>
            <a:gdLst/>
            <a:ahLst/>
            <a:cxnLst/>
            <a:rect l="l" t="t" r="r" b="b"/>
            <a:pathLst>
              <a:path w="282100" h="282100">
                <a:moveTo>
                  <a:pt x="141050" y="0"/>
                </a:moveTo>
                <a:lnTo>
                  <a:pt x="141050" y="0"/>
                </a:lnTo>
                <a:cubicBezTo>
                  <a:pt x="218897" y="0"/>
                  <a:pt x="282100" y="63202"/>
                  <a:pt x="282100" y="141050"/>
                </a:cubicBezTo>
                <a:lnTo>
                  <a:pt x="282100" y="141050"/>
                </a:lnTo>
                <a:cubicBezTo>
                  <a:pt x="282100" y="218897"/>
                  <a:pt x="218897" y="282100"/>
                  <a:pt x="141050" y="282100"/>
                </a:cubicBezTo>
                <a:lnTo>
                  <a:pt x="141050" y="282100"/>
                </a:lnTo>
                <a:cubicBezTo>
                  <a:pt x="63202" y="282100"/>
                  <a:pt x="0" y="218897"/>
                  <a:pt x="0" y="141050"/>
                </a:cubicBezTo>
                <a:lnTo>
                  <a:pt x="0" y="141050"/>
                </a:lnTo>
                <a:cubicBezTo>
                  <a:pt x="0" y="63202"/>
                  <a:pt x="63202" y="0"/>
                  <a:pt x="141050" y="0"/>
                </a:cubicBezTo>
                <a:close/>
              </a:path>
            </a:pathLst>
          </a:custGeom>
          <a:solidFill>
            <a:srgbClr val="D4AF37">
              <a:alpha val="30196"/>
            </a:srgbClr>
          </a:solidFill>
          <a:ln/>
        </p:spPr>
      </p:sp>
      <p:sp>
        <p:nvSpPr>
          <p:cNvPr id="18" name="Text 15"/>
          <p:cNvSpPr/>
          <p:nvPr/>
        </p:nvSpPr>
        <p:spPr>
          <a:xfrm>
            <a:off x="718473" y="3894299"/>
            <a:ext cx="361440" cy="282100"/>
          </a:xfrm>
          <a:prstGeom prst="rect">
            <a:avLst/>
          </a:prstGeom>
          <a:noFill/>
          <a:ln/>
        </p:spPr>
        <p:txBody>
          <a:bodyPr wrap="square" lIns="0" tIns="0" rIns="0" bIns="0" rtlCol="0" anchor="ctr"/>
          <a:lstStyle/>
          <a:p>
            <a:pPr algn="ctr">
              <a:lnSpc>
                <a:spcPct val="130000"/>
              </a:lnSpc>
            </a:pPr>
            <a:r>
              <a:rPr lang="en-US" sz="1249" b="1" dirty="0">
                <a:solidFill>
                  <a:srgbClr val="D4AF37"/>
                </a:solidFill>
                <a:latin typeface="Oranienbaum" pitchFamily="34" charset="0"/>
                <a:ea typeface="Oranienbaum" pitchFamily="34" charset="-122"/>
                <a:cs typeface="Oranienbaum" pitchFamily="34" charset="-120"/>
              </a:rPr>
              <a:t>1</a:t>
            </a:r>
            <a:endParaRPr lang="en-US" sz="1600" dirty="0"/>
          </a:p>
        </p:txBody>
      </p:sp>
      <p:sp>
        <p:nvSpPr>
          <p:cNvPr id="19" name="Text 16"/>
          <p:cNvSpPr/>
          <p:nvPr/>
        </p:nvSpPr>
        <p:spPr>
          <a:xfrm>
            <a:off x="1146030" y="3911931"/>
            <a:ext cx="934456" cy="246837"/>
          </a:xfrm>
          <a:prstGeom prst="rect">
            <a:avLst/>
          </a:prstGeom>
          <a:noFill/>
          <a:ln/>
        </p:spPr>
        <p:txBody>
          <a:bodyPr wrap="square" lIns="0" tIns="0" rIns="0" bIns="0" rtlCol="0" anchor="ctr"/>
          <a:lstStyle/>
          <a:p>
            <a:pPr>
              <a:lnSpc>
                <a:spcPct val="130000"/>
              </a:lnSpc>
            </a:pPr>
            <a:r>
              <a:rPr lang="en-US" sz="1249" b="1" dirty="0">
                <a:solidFill>
                  <a:srgbClr val="F5E6C8"/>
                </a:solidFill>
                <a:latin typeface="Quattrocento Sans" pitchFamily="34" charset="0"/>
                <a:ea typeface="Quattrocento Sans" pitchFamily="34" charset="-122"/>
                <a:cs typeface="Quattrocento Sans" pitchFamily="34" charset="-120"/>
              </a:rPr>
              <a:t>Two Rak'ahs</a:t>
            </a:r>
            <a:endParaRPr lang="en-US" sz="1600" dirty="0"/>
          </a:p>
        </p:txBody>
      </p:sp>
      <p:sp>
        <p:nvSpPr>
          <p:cNvPr id="20" name="Text 17"/>
          <p:cNvSpPr/>
          <p:nvPr/>
        </p:nvSpPr>
        <p:spPr>
          <a:xfrm>
            <a:off x="1146030" y="4246924"/>
            <a:ext cx="5068980" cy="229206"/>
          </a:xfrm>
          <a:prstGeom prst="rect">
            <a:avLst/>
          </a:prstGeom>
          <a:noFill/>
          <a:ln/>
        </p:spPr>
        <p:txBody>
          <a:bodyPr wrap="square" lIns="0" tIns="0" rIns="0" bIns="0" rtlCol="0" anchor="ctr"/>
          <a:lstStyle/>
          <a:p>
            <a:pPr>
              <a:lnSpc>
                <a:spcPct val="140000"/>
              </a:lnSpc>
            </a:pPr>
            <a:r>
              <a:rPr lang="en-US" sz="1111" dirty="0">
                <a:solidFill>
                  <a:srgbClr val="F5E6C8">
                    <a:alpha val="90000"/>
                  </a:srgbClr>
                </a:solidFill>
                <a:latin typeface="Quattrocento Sans" pitchFamily="34" charset="0"/>
                <a:ea typeface="Quattrocento Sans" pitchFamily="34" charset="-122"/>
                <a:cs typeface="Quattrocento Sans" pitchFamily="34" charset="-120"/>
              </a:rPr>
              <a:t>Unlike regular prayers, the Eid prayer consists of </a:t>
            </a:r>
            <a:pPr>
              <a:lnSpc>
                <a:spcPct val="140000"/>
              </a:lnSpc>
            </a:pPr>
            <a:r>
              <a:rPr lang="en-US" sz="1111" b="1" dirty="0">
                <a:solidFill>
                  <a:srgbClr val="D4AF37"/>
                </a:solidFill>
                <a:latin typeface="Quattrocento Sans" pitchFamily="34" charset="0"/>
                <a:ea typeface="Quattrocento Sans" pitchFamily="34" charset="-122"/>
                <a:cs typeface="Quattrocento Sans" pitchFamily="34" charset="-120"/>
              </a:rPr>
              <a:t>two units (Rak'ahs)</a:t>
            </a:r>
            <a:pPr>
              <a:lnSpc>
                <a:spcPct val="140000"/>
              </a:lnSpc>
            </a:pPr>
            <a:r>
              <a:rPr lang="en-US" sz="1111" dirty="0">
                <a:solidFill>
                  <a:srgbClr val="F5E6C8">
                    <a:alpha val="90000"/>
                  </a:srgbClr>
                </a:solidFill>
                <a:latin typeface="Quattrocento Sans" pitchFamily="34" charset="0"/>
                <a:ea typeface="Quattrocento Sans" pitchFamily="34" charset="-122"/>
                <a:cs typeface="Quattrocento Sans" pitchFamily="34" charset="-120"/>
              </a:rPr>
              <a:t> only.</a:t>
            </a:r>
            <a:endParaRPr lang="en-US" sz="1600" dirty="0"/>
          </a:p>
        </p:txBody>
      </p:sp>
      <p:sp>
        <p:nvSpPr>
          <p:cNvPr id="21" name="Shape 18"/>
          <p:cNvSpPr/>
          <p:nvPr/>
        </p:nvSpPr>
        <p:spPr>
          <a:xfrm>
            <a:off x="599462" y="4758230"/>
            <a:ext cx="5686074" cy="863931"/>
          </a:xfrm>
          <a:custGeom>
            <a:avLst/>
            <a:gdLst/>
            <a:ahLst/>
            <a:cxnLst/>
            <a:rect l="l" t="t" r="r" b="b"/>
            <a:pathLst>
              <a:path w="5686074" h="863931">
                <a:moveTo>
                  <a:pt x="35262" y="0"/>
                </a:moveTo>
                <a:lnTo>
                  <a:pt x="5615551" y="0"/>
                </a:lnTo>
                <a:cubicBezTo>
                  <a:pt x="5654500" y="0"/>
                  <a:pt x="5686074" y="31574"/>
                  <a:pt x="5686074" y="70523"/>
                </a:cubicBezTo>
                <a:lnTo>
                  <a:pt x="5686074" y="793408"/>
                </a:lnTo>
                <a:cubicBezTo>
                  <a:pt x="5686074" y="832357"/>
                  <a:pt x="5654500" y="863931"/>
                  <a:pt x="5615551" y="863931"/>
                </a:cubicBezTo>
                <a:lnTo>
                  <a:pt x="35262" y="863931"/>
                </a:lnTo>
                <a:cubicBezTo>
                  <a:pt x="15788" y="863931"/>
                  <a:pt x="0" y="848143"/>
                  <a:pt x="0" y="828668"/>
                </a:cubicBezTo>
                <a:lnTo>
                  <a:pt x="0" y="35262"/>
                </a:lnTo>
                <a:cubicBezTo>
                  <a:pt x="0" y="15801"/>
                  <a:pt x="15801" y="0"/>
                  <a:pt x="35262" y="0"/>
                </a:cubicBezTo>
                <a:close/>
              </a:path>
            </a:pathLst>
          </a:custGeom>
          <a:solidFill>
            <a:srgbClr val="0A3A2A">
              <a:alpha val="60000"/>
            </a:srgbClr>
          </a:solidFill>
          <a:ln/>
        </p:spPr>
      </p:sp>
      <p:sp>
        <p:nvSpPr>
          <p:cNvPr id="22" name="Shape 19"/>
          <p:cNvSpPr/>
          <p:nvPr/>
        </p:nvSpPr>
        <p:spPr>
          <a:xfrm>
            <a:off x="599462" y="4758230"/>
            <a:ext cx="35262" cy="863931"/>
          </a:xfrm>
          <a:custGeom>
            <a:avLst/>
            <a:gdLst/>
            <a:ahLst/>
            <a:cxnLst/>
            <a:rect l="l" t="t" r="r" b="b"/>
            <a:pathLst>
              <a:path w="35262" h="863931">
                <a:moveTo>
                  <a:pt x="35262" y="0"/>
                </a:moveTo>
                <a:lnTo>
                  <a:pt x="35262" y="0"/>
                </a:lnTo>
                <a:lnTo>
                  <a:pt x="35262" y="863931"/>
                </a:lnTo>
                <a:lnTo>
                  <a:pt x="35262" y="863931"/>
                </a:lnTo>
                <a:cubicBezTo>
                  <a:pt x="15788" y="863931"/>
                  <a:pt x="0" y="848143"/>
                  <a:pt x="0" y="828668"/>
                </a:cubicBezTo>
                <a:lnTo>
                  <a:pt x="0" y="35262"/>
                </a:lnTo>
                <a:cubicBezTo>
                  <a:pt x="0" y="15801"/>
                  <a:pt x="15801" y="0"/>
                  <a:pt x="35262" y="0"/>
                </a:cubicBezTo>
                <a:close/>
              </a:path>
            </a:pathLst>
          </a:custGeom>
          <a:solidFill>
            <a:srgbClr val="D4AF37"/>
          </a:solidFill>
          <a:ln/>
        </p:spPr>
      </p:sp>
      <p:sp>
        <p:nvSpPr>
          <p:cNvPr id="23" name="Shape 20"/>
          <p:cNvSpPr/>
          <p:nvPr/>
        </p:nvSpPr>
        <p:spPr>
          <a:xfrm>
            <a:off x="758143" y="4899280"/>
            <a:ext cx="282100" cy="282100"/>
          </a:xfrm>
          <a:custGeom>
            <a:avLst/>
            <a:gdLst/>
            <a:ahLst/>
            <a:cxnLst/>
            <a:rect l="l" t="t" r="r" b="b"/>
            <a:pathLst>
              <a:path w="282100" h="282100">
                <a:moveTo>
                  <a:pt x="141050" y="0"/>
                </a:moveTo>
                <a:lnTo>
                  <a:pt x="141050" y="0"/>
                </a:lnTo>
                <a:cubicBezTo>
                  <a:pt x="218897" y="0"/>
                  <a:pt x="282100" y="63202"/>
                  <a:pt x="282100" y="141050"/>
                </a:cubicBezTo>
                <a:lnTo>
                  <a:pt x="282100" y="141050"/>
                </a:lnTo>
                <a:cubicBezTo>
                  <a:pt x="282100" y="218897"/>
                  <a:pt x="218897" y="282100"/>
                  <a:pt x="141050" y="282100"/>
                </a:cubicBezTo>
                <a:lnTo>
                  <a:pt x="141050" y="282100"/>
                </a:lnTo>
                <a:cubicBezTo>
                  <a:pt x="63202" y="282100"/>
                  <a:pt x="0" y="218897"/>
                  <a:pt x="0" y="141050"/>
                </a:cubicBezTo>
                <a:lnTo>
                  <a:pt x="0" y="141050"/>
                </a:lnTo>
                <a:cubicBezTo>
                  <a:pt x="0" y="63202"/>
                  <a:pt x="63202" y="0"/>
                  <a:pt x="141050" y="0"/>
                </a:cubicBezTo>
                <a:close/>
              </a:path>
            </a:pathLst>
          </a:custGeom>
          <a:solidFill>
            <a:srgbClr val="D4AF37">
              <a:alpha val="30196"/>
            </a:srgbClr>
          </a:solidFill>
          <a:ln/>
        </p:spPr>
      </p:sp>
      <p:sp>
        <p:nvSpPr>
          <p:cNvPr id="24" name="Text 21"/>
          <p:cNvSpPr/>
          <p:nvPr/>
        </p:nvSpPr>
        <p:spPr>
          <a:xfrm>
            <a:off x="718473" y="4899280"/>
            <a:ext cx="361440" cy="282100"/>
          </a:xfrm>
          <a:prstGeom prst="rect">
            <a:avLst/>
          </a:prstGeom>
          <a:noFill/>
          <a:ln/>
        </p:spPr>
        <p:txBody>
          <a:bodyPr wrap="square" lIns="0" tIns="0" rIns="0" bIns="0" rtlCol="0" anchor="ctr"/>
          <a:lstStyle/>
          <a:p>
            <a:pPr algn="ctr">
              <a:lnSpc>
                <a:spcPct val="130000"/>
              </a:lnSpc>
            </a:pPr>
            <a:r>
              <a:rPr lang="en-US" sz="1249" b="1" dirty="0">
                <a:solidFill>
                  <a:srgbClr val="D4AF37"/>
                </a:solidFill>
                <a:latin typeface="Oranienbaum" pitchFamily="34" charset="0"/>
                <a:ea typeface="Oranienbaum" pitchFamily="34" charset="-122"/>
                <a:cs typeface="Oranienbaum" pitchFamily="34" charset="-120"/>
              </a:rPr>
              <a:t>2</a:t>
            </a:r>
            <a:endParaRPr lang="en-US" sz="1600" dirty="0"/>
          </a:p>
        </p:txBody>
      </p:sp>
      <p:sp>
        <p:nvSpPr>
          <p:cNvPr id="25" name="Text 22"/>
          <p:cNvSpPr/>
          <p:nvPr/>
        </p:nvSpPr>
        <p:spPr>
          <a:xfrm>
            <a:off x="1146030" y="4916911"/>
            <a:ext cx="1498655" cy="246837"/>
          </a:xfrm>
          <a:prstGeom prst="rect">
            <a:avLst/>
          </a:prstGeom>
          <a:noFill/>
          <a:ln/>
        </p:spPr>
        <p:txBody>
          <a:bodyPr wrap="square" lIns="0" tIns="0" rIns="0" bIns="0" rtlCol="0" anchor="ctr"/>
          <a:lstStyle/>
          <a:p>
            <a:pPr>
              <a:lnSpc>
                <a:spcPct val="130000"/>
              </a:lnSpc>
            </a:pPr>
            <a:r>
              <a:rPr lang="en-US" sz="1249" b="1" dirty="0">
                <a:solidFill>
                  <a:srgbClr val="F5E6C8"/>
                </a:solidFill>
                <a:latin typeface="Quattrocento Sans" pitchFamily="34" charset="0"/>
                <a:ea typeface="Quattrocento Sans" pitchFamily="34" charset="-122"/>
                <a:cs typeface="Quattrocento Sans" pitchFamily="34" charset="-120"/>
              </a:rPr>
              <a:t>No Adhan or Iqamah</a:t>
            </a:r>
            <a:endParaRPr lang="en-US" sz="1600" dirty="0"/>
          </a:p>
        </p:txBody>
      </p:sp>
      <p:sp>
        <p:nvSpPr>
          <p:cNvPr id="26" name="Text 23"/>
          <p:cNvSpPr/>
          <p:nvPr/>
        </p:nvSpPr>
        <p:spPr>
          <a:xfrm>
            <a:off x="1146030" y="5251905"/>
            <a:ext cx="5068980" cy="229206"/>
          </a:xfrm>
          <a:prstGeom prst="rect">
            <a:avLst/>
          </a:prstGeom>
          <a:noFill/>
          <a:ln/>
        </p:spPr>
        <p:txBody>
          <a:bodyPr wrap="square" lIns="0" tIns="0" rIns="0" bIns="0" rtlCol="0" anchor="ctr"/>
          <a:lstStyle/>
          <a:p>
            <a:pPr>
              <a:lnSpc>
                <a:spcPct val="140000"/>
              </a:lnSpc>
            </a:pPr>
            <a:r>
              <a:rPr lang="en-US" sz="1111" dirty="0">
                <a:solidFill>
                  <a:srgbClr val="F5E6C8">
                    <a:alpha val="90000"/>
                  </a:srgbClr>
                </a:solidFill>
                <a:latin typeface="Quattrocento Sans" pitchFamily="34" charset="0"/>
                <a:ea typeface="Quattrocento Sans" pitchFamily="34" charset="-122"/>
                <a:cs typeface="Quattrocento Sans" pitchFamily="34" charset="-120"/>
              </a:rPr>
              <a:t>The prayer begins without the call to prayer (Adhan) or the second call (Iqamah).</a:t>
            </a:r>
            <a:endParaRPr lang="en-US" sz="1600" dirty="0"/>
          </a:p>
        </p:txBody>
      </p:sp>
      <p:sp>
        <p:nvSpPr>
          <p:cNvPr id="27" name="Shape 24"/>
          <p:cNvSpPr/>
          <p:nvPr/>
        </p:nvSpPr>
        <p:spPr>
          <a:xfrm>
            <a:off x="6806576" y="1419315"/>
            <a:ext cx="5024902" cy="3764269"/>
          </a:xfrm>
          <a:custGeom>
            <a:avLst/>
            <a:gdLst/>
            <a:ahLst/>
            <a:cxnLst/>
            <a:rect l="l" t="t" r="r" b="b"/>
            <a:pathLst>
              <a:path w="5024902" h="3764269">
                <a:moveTo>
                  <a:pt x="105776" y="0"/>
                </a:moveTo>
                <a:lnTo>
                  <a:pt x="4919126" y="0"/>
                </a:lnTo>
                <a:cubicBezTo>
                  <a:pt x="4977545" y="0"/>
                  <a:pt x="5024902" y="47358"/>
                  <a:pt x="5024902" y="105776"/>
                </a:cubicBezTo>
                <a:lnTo>
                  <a:pt x="5024902" y="3658493"/>
                </a:lnTo>
                <a:cubicBezTo>
                  <a:pt x="5024902" y="3716911"/>
                  <a:pt x="4977545" y="3764269"/>
                  <a:pt x="4919126" y="3764269"/>
                </a:cubicBezTo>
                <a:lnTo>
                  <a:pt x="105776" y="3764269"/>
                </a:lnTo>
                <a:cubicBezTo>
                  <a:pt x="47358" y="3764269"/>
                  <a:pt x="0" y="3716911"/>
                  <a:pt x="0" y="3658493"/>
                </a:cubicBezTo>
                <a:lnTo>
                  <a:pt x="0" y="105776"/>
                </a:lnTo>
                <a:cubicBezTo>
                  <a:pt x="0" y="47397"/>
                  <a:pt x="47397" y="0"/>
                  <a:pt x="105776" y="0"/>
                </a:cubicBezTo>
                <a:close/>
              </a:path>
            </a:pathLst>
          </a:custGeom>
          <a:gradFill rotWithShape="1" flip="none">
            <a:gsLst>
              <a:gs pos="0">
                <a:srgbClr val="1A5E4A">
                  <a:alpha val="60000"/>
                </a:srgbClr>
              </a:gs>
              <a:gs pos="100000">
                <a:srgbClr val="0A3A2A">
                  <a:alpha val="60000"/>
                </a:srgbClr>
              </a:gs>
            </a:gsLst>
            <a:lin ang="2700000" scaled="1"/>
          </a:gradFill>
          <a:ln w="25400">
            <a:solidFill>
              <a:srgbClr val="D4AF37">
                <a:alpha val="50196"/>
              </a:srgbClr>
            </a:solidFill>
            <a:prstDash val="solid"/>
          </a:ln>
        </p:spPr>
      </p:sp>
      <p:sp>
        <p:nvSpPr>
          <p:cNvPr id="28" name="Shape 25"/>
          <p:cNvSpPr/>
          <p:nvPr/>
        </p:nvSpPr>
        <p:spPr>
          <a:xfrm>
            <a:off x="7029170" y="1648521"/>
            <a:ext cx="330586" cy="264469"/>
          </a:xfrm>
          <a:custGeom>
            <a:avLst/>
            <a:gdLst/>
            <a:ahLst/>
            <a:cxnLst/>
            <a:rect l="l" t="t" r="r" b="b"/>
            <a:pathLst>
              <a:path w="330586" h="264469">
                <a:moveTo>
                  <a:pt x="115705" y="152896"/>
                </a:moveTo>
                <a:cubicBezTo>
                  <a:pt x="115705" y="159766"/>
                  <a:pt x="110178" y="165293"/>
                  <a:pt x="103308" y="165293"/>
                </a:cubicBezTo>
                <a:cubicBezTo>
                  <a:pt x="96438" y="165293"/>
                  <a:pt x="90911" y="159766"/>
                  <a:pt x="90911" y="152896"/>
                </a:cubicBezTo>
                <a:lnTo>
                  <a:pt x="90911" y="94733"/>
                </a:lnTo>
                <a:lnTo>
                  <a:pt x="136470" y="32904"/>
                </a:lnTo>
                <a:cubicBezTo>
                  <a:pt x="143237" y="23709"/>
                  <a:pt x="141274" y="10796"/>
                  <a:pt x="132079" y="4029"/>
                </a:cubicBezTo>
                <a:cubicBezTo>
                  <a:pt x="122885" y="-2738"/>
                  <a:pt x="109971" y="-775"/>
                  <a:pt x="103205" y="8420"/>
                </a:cubicBezTo>
                <a:lnTo>
                  <a:pt x="55012" y="73814"/>
                </a:lnTo>
                <a:cubicBezTo>
                  <a:pt x="46127" y="85849"/>
                  <a:pt x="41323" y="100467"/>
                  <a:pt x="41323" y="115498"/>
                </a:cubicBezTo>
                <a:lnTo>
                  <a:pt x="41323" y="172679"/>
                </a:lnTo>
                <a:lnTo>
                  <a:pt x="11312" y="182700"/>
                </a:lnTo>
                <a:cubicBezTo>
                  <a:pt x="4546" y="184921"/>
                  <a:pt x="0" y="191223"/>
                  <a:pt x="0" y="198351"/>
                </a:cubicBezTo>
                <a:lnTo>
                  <a:pt x="0" y="247939"/>
                </a:lnTo>
                <a:cubicBezTo>
                  <a:pt x="0" y="253105"/>
                  <a:pt x="2428" y="258012"/>
                  <a:pt x="6560" y="261111"/>
                </a:cubicBezTo>
                <a:cubicBezTo>
                  <a:pt x="10692" y="264210"/>
                  <a:pt x="16064" y="265243"/>
                  <a:pt x="21075" y="263797"/>
                </a:cubicBezTo>
                <a:lnTo>
                  <a:pt x="100829" y="241018"/>
                </a:lnTo>
                <a:cubicBezTo>
                  <a:pt x="129238" y="232908"/>
                  <a:pt x="148764" y="206978"/>
                  <a:pt x="148764" y="177432"/>
                </a:cubicBezTo>
                <a:lnTo>
                  <a:pt x="148764" y="115705"/>
                </a:lnTo>
                <a:cubicBezTo>
                  <a:pt x="148764" y="106562"/>
                  <a:pt x="141377" y="99176"/>
                  <a:pt x="132234" y="99176"/>
                </a:cubicBezTo>
                <a:cubicBezTo>
                  <a:pt x="123092" y="99176"/>
                  <a:pt x="115705" y="106562"/>
                  <a:pt x="115705" y="115705"/>
                </a:cubicBezTo>
                <a:lnTo>
                  <a:pt x="115705" y="152896"/>
                </a:lnTo>
                <a:close/>
                <a:moveTo>
                  <a:pt x="214881" y="152896"/>
                </a:moveTo>
                <a:lnTo>
                  <a:pt x="214881" y="115705"/>
                </a:lnTo>
                <a:cubicBezTo>
                  <a:pt x="214881" y="106562"/>
                  <a:pt x="207494" y="99176"/>
                  <a:pt x="198351" y="99176"/>
                </a:cubicBezTo>
                <a:cubicBezTo>
                  <a:pt x="189209" y="99176"/>
                  <a:pt x="181822" y="106562"/>
                  <a:pt x="181822" y="115705"/>
                </a:cubicBezTo>
                <a:lnTo>
                  <a:pt x="181822" y="177483"/>
                </a:lnTo>
                <a:cubicBezTo>
                  <a:pt x="181822" y="207029"/>
                  <a:pt x="201399" y="232960"/>
                  <a:pt x="229757" y="241069"/>
                </a:cubicBezTo>
                <a:lnTo>
                  <a:pt x="309511" y="263849"/>
                </a:lnTo>
                <a:cubicBezTo>
                  <a:pt x="314521" y="265295"/>
                  <a:pt x="319842" y="264262"/>
                  <a:pt x="324026" y="261163"/>
                </a:cubicBezTo>
                <a:cubicBezTo>
                  <a:pt x="328210" y="258063"/>
                  <a:pt x="330586" y="253105"/>
                  <a:pt x="330586" y="247939"/>
                </a:cubicBezTo>
                <a:lnTo>
                  <a:pt x="330586" y="198351"/>
                </a:lnTo>
                <a:cubicBezTo>
                  <a:pt x="330586" y="191223"/>
                  <a:pt x="326040" y="184921"/>
                  <a:pt x="319273" y="182649"/>
                </a:cubicBezTo>
                <a:lnTo>
                  <a:pt x="289262" y="172628"/>
                </a:lnTo>
                <a:lnTo>
                  <a:pt x="289262" y="115447"/>
                </a:lnTo>
                <a:cubicBezTo>
                  <a:pt x="289262" y="100467"/>
                  <a:pt x="284459" y="85849"/>
                  <a:pt x="275574" y="73762"/>
                </a:cubicBezTo>
                <a:lnTo>
                  <a:pt x="227381" y="8420"/>
                </a:lnTo>
                <a:cubicBezTo>
                  <a:pt x="220614" y="-775"/>
                  <a:pt x="207701" y="-2738"/>
                  <a:pt x="198506" y="4029"/>
                </a:cubicBezTo>
                <a:cubicBezTo>
                  <a:pt x="189312" y="10796"/>
                  <a:pt x="187349" y="23709"/>
                  <a:pt x="194116" y="32904"/>
                </a:cubicBezTo>
                <a:lnTo>
                  <a:pt x="239675" y="94733"/>
                </a:lnTo>
                <a:lnTo>
                  <a:pt x="239675" y="152896"/>
                </a:lnTo>
                <a:cubicBezTo>
                  <a:pt x="239675" y="159766"/>
                  <a:pt x="234148" y="165293"/>
                  <a:pt x="227278" y="165293"/>
                </a:cubicBezTo>
                <a:cubicBezTo>
                  <a:pt x="220408" y="165293"/>
                  <a:pt x="214881" y="159766"/>
                  <a:pt x="214881" y="152896"/>
                </a:cubicBezTo>
                <a:close/>
              </a:path>
            </a:pathLst>
          </a:custGeom>
          <a:solidFill>
            <a:srgbClr val="D4AF37"/>
          </a:solidFill>
          <a:ln/>
        </p:spPr>
      </p:sp>
      <p:sp>
        <p:nvSpPr>
          <p:cNvPr id="29" name="Text 26"/>
          <p:cNvSpPr/>
          <p:nvPr/>
        </p:nvSpPr>
        <p:spPr>
          <a:xfrm>
            <a:off x="7463339" y="1639705"/>
            <a:ext cx="1331158" cy="282100"/>
          </a:xfrm>
          <a:prstGeom prst="rect">
            <a:avLst/>
          </a:prstGeom>
          <a:noFill/>
          <a:ln/>
        </p:spPr>
        <p:txBody>
          <a:bodyPr wrap="square" lIns="0" tIns="0" rIns="0" bIns="0" rtlCol="0" anchor="ctr"/>
          <a:lstStyle/>
          <a:p>
            <a:pPr>
              <a:lnSpc>
                <a:spcPct val="110000"/>
              </a:lnSpc>
            </a:pPr>
            <a:r>
              <a:rPr lang="en-US" sz="1666" b="1" dirty="0">
                <a:solidFill>
                  <a:srgbClr val="F5E6C8"/>
                </a:solidFill>
                <a:latin typeface="Unna" pitchFamily="34" charset="0"/>
                <a:ea typeface="Unna" pitchFamily="34" charset="-122"/>
                <a:cs typeface="Unna" pitchFamily="34" charset="-120"/>
              </a:rPr>
              <a:t>Extra Takbirat</a:t>
            </a:r>
            <a:endParaRPr lang="en-US" sz="1600" dirty="0"/>
          </a:p>
        </p:txBody>
      </p:sp>
      <p:sp>
        <p:nvSpPr>
          <p:cNvPr id="30" name="Shape 27"/>
          <p:cNvSpPr/>
          <p:nvPr/>
        </p:nvSpPr>
        <p:spPr>
          <a:xfrm>
            <a:off x="7035782" y="2106933"/>
            <a:ext cx="4566490" cy="1348790"/>
          </a:xfrm>
          <a:custGeom>
            <a:avLst/>
            <a:gdLst/>
            <a:ahLst/>
            <a:cxnLst/>
            <a:rect l="l" t="t" r="r" b="b"/>
            <a:pathLst>
              <a:path w="4566490" h="1348790">
                <a:moveTo>
                  <a:pt x="70528" y="0"/>
                </a:moveTo>
                <a:lnTo>
                  <a:pt x="4495962" y="0"/>
                </a:lnTo>
                <a:cubicBezTo>
                  <a:pt x="4534914" y="0"/>
                  <a:pt x="4566490" y="31577"/>
                  <a:pt x="4566490" y="70528"/>
                </a:cubicBezTo>
                <a:lnTo>
                  <a:pt x="4566490" y="1278261"/>
                </a:lnTo>
                <a:cubicBezTo>
                  <a:pt x="4566490" y="1317213"/>
                  <a:pt x="4534914" y="1348790"/>
                  <a:pt x="4495962" y="1348790"/>
                </a:cubicBezTo>
                <a:lnTo>
                  <a:pt x="70528" y="1348790"/>
                </a:lnTo>
                <a:cubicBezTo>
                  <a:pt x="31577" y="1348790"/>
                  <a:pt x="0" y="1317213"/>
                  <a:pt x="0" y="1278261"/>
                </a:cubicBezTo>
                <a:lnTo>
                  <a:pt x="0" y="70528"/>
                </a:lnTo>
                <a:cubicBezTo>
                  <a:pt x="0" y="31577"/>
                  <a:pt x="31577" y="0"/>
                  <a:pt x="70528" y="0"/>
                </a:cubicBezTo>
                <a:close/>
              </a:path>
            </a:pathLst>
          </a:custGeom>
          <a:solidFill>
            <a:srgbClr val="0A3A2A">
              <a:alpha val="70196"/>
            </a:srgbClr>
          </a:solidFill>
          <a:ln w="25400">
            <a:solidFill>
              <a:srgbClr val="D4AF37">
                <a:alpha val="40000"/>
              </a:srgbClr>
            </a:solidFill>
            <a:prstDash val="solid"/>
          </a:ln>
        </p:spPr>
      </p:sp>
      <p:sp>
        <p:nvSpPr>
          <p:cNvPr id="31" name="Shape 28"/>
          <p:cNvSpPr/>
          <p:nvPr/>
        </p:nvSpPr>
        <p:spPr>
          <a:xfrm>
            <a:off x="7220910" y="2292061"/>
            <a:ext cx="352625" cy="352625"/>
          </a:xfrm>
          <a:custGeom>
            <a:avLst/>
            <a:gdLst/>
            <a:ahLst/>
            <a:cxnLst/>
            <a:rect l="l" t="t" r="r" b="b"/>
            <a:pathLst>
              <a:path w="352625" h="352625">
                <a:moveTo>
                  <a:pt x="176312" y="0"/>
                </a:moveTo>
                <a:lnTo>
                  <a:pt x="176312" y="0"/>
                </a:lnTo>
                <a:cubicBezTo>
                  <a:pt x="273687" y="0"/>
                  <a:pt x="352625" y="78938"/>
                  <a:pt x="352625" y="176312"/>
                </a:cubicBezTo>
                <a:lnTo>
                  <a:pt x="352625" y="176312"/>
                </a:lnTo>
                <a:cubicBezTo>
                  <a:pt x="352625" y="273687"/>
                  <a:pt x="273687" y="352625"/>
                  <a:pt x="176312" y="352625"/>
                </a:cubicBezTo>
                <a:lnTo>
                  <a:pt x="176312" y="352625"/>
                </a:lnTo>
                <a:cubicBezTo>
                  <a:pt x="78938" y="352625"/>
                  <a:pt x="0" y="273687"/>
                  <a:pt x="0" y="176312"/>
                </a:cubicBezTo>
                <a:lnTo>
                  <a:pt x="0" y="176312"/>
                </a:lnTo>
                <a:cubicBezTo>
                  <a:pt x="0" y="78938"/>
                  <a:pt x="78938" y="0"/>
                  <a:pt x="176312" y="0"/>
                </a:cubicBezTo>
                <a:close/>
              </a:path>
            </a:pathLst>
          </a:custGeom>
          <a:solidFill>
            <a:srgbClr val="D4AF37">
              <a:alpha val="30196"/>
            </a:srgbClr>
          </a:solidFill>
          <a:ln/>
        </p:spPr>
      </p:sp>
      <p:sp>
        <p:nvSpPr>
          <p:cNvPr id="32" name="Text 29"/>
          <p:cNvSpPr/>
          <p:nvPr/>
        </p:nvSpPr>
        <p:spPr>
          <a:xfrm>
            <a:off x="7176832" y="2292061"/>
            <a:ext cx="440781" cy="352625"/>
          </a:xfrm>
          <a:prstGeom prst="rect">
            <a:avLst/>
          </a:prstGeom>
          <a:noFill/>
          <a:ln/>
        </p:spPr>
        <p:txBody>
          <a:bodyPr wrap="square" lIns="0" tIns="0" rIns="0" bIns="0" rtlCol="0" anchor="ctr"/>
          <a:lstStyle/>
          <a:p>
            <a:pPr algn="ctr">
              <a:lnSpc>
                <a:spcPct val="120000"/>
              </a:lnSpc>
            </a:pPr>
            <a:r>
              <a:rPr lang="en-US" sz="1388" b="1" dirty="0">
                <a:solidFill>
                  <a:srgbClr val="D4AF37"/>
                </a:solidFill>
                <a:latin typeface="Oranienbaum" pitchFamily="34" charset="0"/>
                <a:ea typeface="Oranienbaum" pitchFamily="34" charset="-122"/>
                <a:cs typeface="Oranienbaum" pitchFamily="34" charset="-120"/>
              </a:rPr>
              <a:t>1st</a:t>
            </a:r>
            <a:endParaRPr lang="en-US" sz="1600" dirty="0"/>
          </a:p>
        </p:txBody>
      </p:sp>
      <p:sp>
        <p:nvSpPr>
          <p:cNvPr id="33" name="Text 30"/>
          <p:cNvSpPr/>
          <p:nvPr/>
        </p:nvSpPr>
        <p:spPr>
          <a:xfrm>
            <a:off x="7679322" y="2344954"/>
            <a:ext cx="943271" cy="246837"/>
          </a:xfrm>
          <a:prstGeom prst="rect">
            <a:avLst/>
          </a:prstGeom>
          <a:noFill/>
          <a:ln/>
        </p:spPr>
        <p:txBody>
          <a:bodyPr wrap="square" lIns="0" tIns="0" rIns="0" bIns="0" rtlCol="0" anchor="ctr"/>
          <a:lstStyle/>
          <a:p>
            <a:pPr>
              <a:lnSpc>
                <a:spcPct val="120000"/>
              </a:lnSpc>
            </a:pPr>
            <a:r>
              <a:rPr lang="en-US" sz="1388" b="1" dirty="0">
                <a:solidFill>
                  <a:srgbClr val="F5E6C8"/>
                </a:solidFill>
                <a:latin typeface="Quattrocento Sans" pitchFamily="34" charset="0"/>
                <a:ea typeface="Quattrocento Sans" pitchFamily="34" charset="-122"/>
                <a:cs typeface="Quattrocento Sans" pitchFamily="34" charset="-120"/>
              </a:rPr>
              <a:t>First Rak'ah</a:t>
            </a:r>
            <a:endParaRPr lang="en-US" sz="1600" dirty="0"/>
          </a:p>
        </p:txBody>
      </p:sp>
      <p:sp>
        <p:nvSpPr>
          <p:cNvPr id="34" name="Text 31"/>
          <p:cNvSpPr/>
          <p:nvPr/>
        </p:nvSpPr>
        <p:spPr>
          <a:xfrm>
            <a:off x="7220910" y="2750473"/>
            <a:ext cx="4275575" cy="520121"/>
          </a:xfrm>
          <a:prstGeom prst="rect">
            <a:avLst/>
          </a:prstGeom>
          <a:noFill/>
          <a:ln/>
        </p:spPr>
        <p:txBody>
          <a:bodyPr wrap="square" lIns="0" tIns="0" rIns="0" bIns="0" rtlCol="0" anchor="ctr"/>
          <a:lstStyle/>
          <a:p>
            <a:pPr>
              <a:lnSpc>
                <a:spcPct val="140000"/>
              </a:lnSpc>
            </a:pPr>
            <a:r>
              <a:rPr lang="en-US" sz="1249" b="1" dirty="0">
                <a:solidFill>
                  <a:srgbClr val="D4AF37"/>
                </a:solidFill>
                <a:latin typeface="Quattrocento Sans" pitchFamily="34" charset="0"/>
                <a:ea typeface="Quattrocento Sans" pitchFamily="34" charset="-122"/>
                <a:cs typeface="Quattrocento Sans" pitchFamily="34" charset="-120"/>
              </a:rPr>
              <a:t>7 Takbirat</a:t>
            </a:r>
            <a:pPr>
              <a:lnSpc>
                <a:spcPct val="140000"/>
              </a:lnSpc>
            </a:pPr>
            <a:r>
              <a:rPr lang="en-US" sz="1249" dirty="0">
                <a:solidFill>
                  <a:srgbClr val="F5E6C8">
                    <a:alpha val="90000"/>
                  </a:srgbClr>
                </a:solidFill>
                <a:latin typeface="Quattrocento Sans" pitchFamily="34" charset="0"/>
                <a:ea typeface="Quattrocento Sans" pitchFamily="34" charset="-122"/>
                <a:cs typeface="Quattrocento Sans" pitchFamily="34" charset="-120"/>
              </a:rPr>
              <a:t> are recited after the opening Takbir and before beginning the recitation of Surah Al-Fatiha.</a:t>
            </a:r>
            <a:endParaRPr lang="en-US" sz="1600" dirty="0"/>
          </a:p>
        </p:txBody>
      </p:sp>
      <p:sp>
        <p:nvSpPr>
          <p:cNvPr id="35" name="Shape 32"/>
          <p:cNvSpPr/>
          <p:nvPr/>
        </p:nvSpPr>
        <p:spPr>
          <a:xfrm>
            <a:off x="7035782" y="3609996"/>
            <a:ext cx="4566490" cy="1348790"/>
          </a:xfrm>
          <a:custGeom>
            <a:avLst/>
            <a:gdLst/>
            <a:ahLst/>
            <a:cxnLst/>
            <a:rect l="l" t="t" r="r" b="b"/>
            <a:pathLst>
              <a:path w="4566490" h="1348790">
                <a:moveTo>
                  <a:pt x="70528" y="0"/>
                </a:moveTo>
                <a:lnTo>
                  <a:pt x="4495962" y="0"/>
                </a:lnTo>
                <a:cubicBezTo>
                  <a:pt x="4534914" y="0"/>
                  <a:pt x="4566490" y="31577"/>
                  <a:pt x="4566490" y="70528"/>
                </a:cubicBezTo>
                <a:lnTo>
                  <a:pt x="4566490" y="1278261"/>
                </a:lnTo>
                <a:cubicBezTo>
                  <a:pt x="4566490" y="1317213"/>
                  <a:pt x="4534914" y="1348790"/>
                  <a:pt x="4495962" y="1348790"/>
                </a:cubicBezTo>
                <a:lnTo>
                  <a:pt x="70528" y="1348790"/>
                </a:lnTo>
                <a:cubicBezTo>
                  <a:pt x="31577" y="1348790"/>
                  <a:pt x="0" y="1317213"/>
                  <a:pt x="0" y="1278261"/>
                </a:cubicBezTo>
                <a:lnTo>
                  <a:pt x="0" y="70528"/>
                </a:lnTo>
                <a:cubicBezTo>
                  <a:pt x="0" y="31577"/>
                  <a:pt x="31577" y="0"/>
                  <a:pt x="70528" y="0"/>
                </a:cubicBezTo>
                <a:close/>
              </a:path>
            </a:pathLst>
          </a:custGeom>
          <a:solidFill>
            <a:srgbClr val="0A3A2A">
              <a:alpha val="70196"/>
            </a:srgbClr>
          </a:solidFill>
          <a:ln w="25400">
            <a:solidFill>
              <a:srgbClr val="D4AF37">
                <a:alpha val="40000"/>
              </a:srgbClr>
            </a:solidFill>
            <a:prstDash val="solid"/>
          </a:ln>
        </p:spPr>
      </p:sp>
      <p:sp>
        <p:nvSpPr>
          <p:cNvPr id="36" name="Shape 33"/>
          <p:cNvSpPr/>
          <p:nvPr/>
        </p:nvSpPr>
        <p:spPr>
          <a:xfrm>
            <a:off x="7220910" y="3795124"/>
            <a:ext cx="352625" cy="352625"/>
          </a:xfrm>
          <a:custGeom>
            <a:avLst/>
            <a:gdLst/>
            <a:ahLst/>
            <a:cxnLst/>
            <a:rect l="l" t="t" r="r" b="b"/>
            <a:pathLst>
              <a:path w="352625" h="352625">
                <a:moveTo>
                  <a:pt x="176312" y="0"/>
                </a:moveTo>
                <a:lnTo>
                  <a:pt x="176312" y="0"/>
                </a:lnTo>
                <a:cubicBezTo>
                  <a:pt x="273687" y="0"/>
                  <a:pt x="352625" y="78938"/>
                  <a:pt x="352625" y="176312"/>
                </a:cubicBezTo>
                <a:lnTo>
                  <a:pt x="352625" y="176312"/>
                </a:lnTo>
                <a:cubicBezTo>
                  <a:pt x="352625" y="273687"/>
                  <a:pt x="273687" y="352625"/>
                  <a:pt x="176312" y="352625"/>
                </a:cubicBezTo>
                <a:lnTo>
                  <a:pt x="176312" y="352625"/>
                </a:lnTo>
                <a:cubicBezTo>
                  <a:pt x="78938" y="352625"/>
                  <a:pt x="0" y="273687"/>
                  <a:pt x="0" y="176312"/>
                </a:cubicBezTo>
                <a:lnTo>
                  <a:pt x="0" y="176312"/>
                </a:lnTo>
                <a:cubicBezTo>
                  <a:pt x="0" y="78938"/>
                  <a:pt x="78938" y="0"/>
                  <a:pt x="176312" y="0"/>
                </a:cubicBezTo>
                <a:close/>
              </a:path>
            </a:pathLst>
          </a:custGeom>
          <a:solidFill>
            <a:srgbClr val="D4AF37">
              <a:alpha val="30196"/>
            </a:srgbClr>
          </a:solidFill>
          <a:ln/>
        </p:spPr>
      </p:sp>
      <p:sp>
        <p:nvSpPr>
          <p:cNvPr id="37" name="Text 34"/>
          <p:cNvSpPr/>
          <p:nvPr/>
        </p:nvSpPr>
        <p:spPr>
          <a:xfrm>
            <a:off x="7176832" y="3795124"/>
            <a:ext cx="440781" cy="352625"/>
          </a:xfrm>
          <a:prstGeom prst="rect">
            <a:avLst/>
          </a:prstGeom>
          <a:noFill/>
          <a:ln/>
        </p:spPr>
        <p:txBody>
          <a:bodyPr wrap="square" lIns="0" tIns="0" rIns="0" bIns="0" rtlCol="0" anchor="ctr"/>
          <a:lstStyle/>
          <a:p>
            <a:pPr algn="ctr">
              <a:lnSpc>
                <a:spcPct val="120000"/>
              </a:lnSpc>
            </a:pPr>
            <a:r>
              <a:rPr lang="en-US" sz="1388" b="1" dirty="0">
                <a:solidFill>
                  <a:srgbClr val="D4AF37"/>
                </a:solidFill>
                <a:latin typeface="Oranienbaum" pitchFamily="34" charset="0"/>
                <a:ea typeface="Oranienbaum" pitchFamily="34" charset="-122"/>
                <a:cs typeface="Oranienbaum" pitchFamily="34" charset="-120"/>
              </a:rPr>
              <a:t>2nd</a:t>
            </a:r>
            <a:endParaRPr lang="en-US" sz="1600" dirty="0"/>
          </a:p>
        </p:txBody>
      </p:sp>
      <p:sp>
        <p:nvSpPr>
          <p:cNvPr id="38" name="Text 35"/>
          <p:cNvSpPr/>
          <p:nvPr/>
        </p:nvSpPr>
        <p:spPr>
          <a:xfrm>
            <a:off x="7679322" y="3848017"/>
            <a:ext cx="1198924" cy="246837"/>
          </a:xfrm>
          <a:prstGeom prst="rect">
            <a:avLst/>
          </a:prstGeom>
          <a:noFill/>
          <a:ln/>
        </p:spPr>
        <p:txBody>
          <a:bodyPr wrap="square" lIns="0" tIns="0" rIns="0" bIns="0" rtlCol="0" anchor="ctr"/>
          <a:lstStyle/>
          <a:p>
            <a:pPr>
              <a:lnSpc>
                <a:spcPct val="120000"/>
              </a:lnSpc>
            </a:pPr>
            <a:r>
              <a:rPr lang="en-US" sz="1388" b="1" dirty="0">
                <a:solidFill>
                  <a:srgbClr val="F5E6C8"/>
                </a:solidFill>
                <a:latin typeface="Quattrocento Sans" pitchFamily="34" charset="0"/>
                <a:ea typeface="Quattrocento Sans" pitchFamily="34" charset="-122"/>
                <a:cs typeface="Quattrocento Sans" pitchFamily="34" charset="-120"/>
              </a:rPr>
              <a:t>Second Rak'ah</a:t>
            </a:r>
            <a:endParaRPr lang="en-US" sz="1600" dirty="0"/>
          </a:p>
        </p:txBody>
      </p:sp>
      <p:sp>
        <p:nvSpPr>
          <p:cNvPr id="39" name="Text 36"/>
          <p:cNvSpPr/>
          <p:nvPr/>
        </p:nvSpPr>
        <p:spPr>
          <a:xfrm>
            <a:off x="7220910" y="4253536"/>
            <a:ext cx="4275575" cy="520121"/>
          </a:xfrm>
          <a:prstGeom prst="rect">
            <a:avLst/>
          </a:prstGeom>
          <a:noFill/>
          <a:ln/>
        </p:spPr>
        <p:txBody>
          <a:bodyPr wrap="square" lIns="0" tIns="0" rIns="0" bIns="0" rtlCol="0" anchor="ctr"/>
          <a:lstStyle/>
          <a:p>
            <a:pPr>
              <a:lnSpc>
                <a:spcPct val="140000"/>
              </a:lnSpc>
            </a:pPr>
            <a:r>
              <a:rPr lang="en-US" sz="1249" b="1" dirty="0">
                <a:solidFill>
                  <a:srgbClr val="D4AF37"/>
                </a:solidFill>
                <a:latin typeface="Quattrocento Sans" pitchFamily="34" charset="0"/>
                <a:ea typeface="Quattrocento Sans" pitchFamily="34" charset="-122"/>
                <a:cs typeface="Quattrocento Sans" pitchFamily="34" charset="-120"/>
              </a:rPr>
              <a:t>5 Takbirat</a:t>
            </a:r>
            <a:pPr>
              <a:lnSpc>
                <a:spcPct val="140000"/>
              </a:lnSpc>
            </a:pPr>
            <a:r>
              <a:rPr lang="en-US" sz="1249" dirty="0">
                <a:solidFill>
                  <a:srgbClr val="F5E6C8">
                    <a:alpha val="90000"/>
                  </a:srgbClr>
                </a:solidFill>
                <a:latin typeface="Quattrocento Sans" pitchFamily="34" charset="0"/>
                <a:ea typeface="Quattrocento Sans" pitchFamily="34" charset="-122"/>
                <a:cs typeface="Quattrocento Sans" pitchFamily="34" charset="-120"/>
              </a:rPr>
              <a:t> are recited after standing up from the first Rak'ah and before the recitation.</a:t>
            </a:r>
            <a:endParaRPr lang="en-US" sz="1600" dirty="0"/>
          </a:p>
        </p:txBody>
      </p:sp>
      <p:sp>
        <p:nvSpPr>
          <p:cNvPr id="40" name="Shape 37"/>
          <p:cNvSpPr/>
          <p:nvPr/>
        </p:nvSpPr>
        <p:spPr>
          <a:xfrm>
            <a:off x="6800699" y="5371650"/>
            <a:ext cx="5039595" cy="1486901"/>
          </a:xfrm>
          <a:custGeom>
            <a:avLst/>
            <a:gdLst/>
            <a:ahLst/>
            <a:cxnLst/>
            <a:rect l="l" t="t" r="r" b="b"/>
            <a:pathLst>
              <a:path w="5039595" h="1486901">
                <a:moveTo>
                  <a:pt x="105793" y="0"/>
                </a:moveTo>
                <a:lnTo>
                  <a:pt x="4933802" y="0"/>
                </a:lnTo>
                <a:cubicBezTo>
                  <a:pt x="4992230" y="0"/>
                  <a:pt x="5039595" y="47365"/>
                  <a:pt x="5039595" y="105793"/>
                </a:cubicBezTo>
                <a:lnTo>
                  <a:pt x="5039595" y="1381108"/>
                </a:lnTo>
                <a:cubicBezTo>
                  <a:pt x="5039595" y="1439536"/>
                  <a:pt x="4992230" y="1486901"/>
                  <a:pt x="4933802" y="1486901"/>
                </a:cubicBezTo>
                <a:lnTo>
                  <a:pt x="105793" y="1486901"/>
                </a:lnTo>
                <a:cubicBezTo>
                  <a:pt x="47365" y="1486901"/>
                  <a:pt x="0" y="1439536"/>
                  <a:pt x="0" y="1381108"/>
                </a:cubicBezTo>
                <a:lnTo>
                  <a:pt x="0" y="105793"/>
                </a:lnTo>
                <a:cubicBezTo>
                  <a:pt x="0" y="47404"/>
                  <a:pt x="47404" y="0"/>
                  <a:pt x="105793" y="0"/>
                </a:cubicBezTo>
                <a:close/>
              </a:path>
            </a:pathLst>
          </a:custGeom>
          <a:solidFill>
            <a:srgbClr val="1A5E4A">
              <a:alpha val="50196"/>
            </a:srgbClr>
          </a:solidFill>
          <a:ln w="8467">
            <a:solidFill>
              <a:srgbClr val="D4AF37">
                <a:alpha val="30196"/>
              </a:srgbClr>
            </a:solidFill>
            <a:prstDash val="solid"/>
          </a:ln>
        </p:spPr>
      </p:sp>
      <p:sp>
        <p:nvSpPr>
          <p:cNvPr id="41" name="Shape 38"/>
          <p:cNvSpPr/>
          <p:nvPr/>
        </p:nvSpPr>
        <p:spPr>
          <a:xfrm>
            <a:off x="7006397" y="5568535"/>
            <a:ext cx="211575" cy="211575"/>
          </a:xfrm>
          <a:custGeom>
            <a:avLst/>
            <a:gdLst/>
            <a:ahLst/>
            <a:cxnLst/>
            <a:rect l="l" t="t" r="r" b="b"/>
            <a:pathLst>
              <a:path w="211575" h="211575">
                <a:moveTo>
                  <a:pt x="105787" y="58390"/>
                </a:moveTo>
                <a:lnTo>
                  <a:pt x="105787" y="186202"/>
                </a:lnTo>
                <a:lnTo>
                  <a:pt x="105994" y="186120"/>
                </a:lnTo>
                <a:cubicBezTo>
                  <a:pt x="128557" y="176739"/>
                  <a:pt x="152772" y="171905"/>
                  <a:pt x="177194" y="171905"/>
                </a:cubicBezTo>
                <a:lnTo>
                  <a:pt x="185128" y="171905"/>
                </a:lnTo>
                <a:lnTo>
                  <a:pt x="185128" y="39670"/>
                </a:lnTo>
                <a:lnTo>
                  <a:pt x="177194" y="39670"/>
                </a:lnTo>
                <a:cubicBezTo>
                  <a:pt x="159756" y="39670"/>
                  <a:pt x="142441" y="43141"/>
                  <a:pt x="126325" y="49836"/>
                </a:cubicBezTo>
                <a:cubicBezTo>
                  <a:pt x="119383" y="52728"/>
                  <a:pt x="112523" y="55580"/>
                  <a:pt x="105787" y="58390"/>
                </a:cubicBezTo>
                <a:close/>
                <a:moveTo>
                  <a:pt x="95415" y="25414"/>
                </a:moveTo>
                <a:lnTo>
                  <a:pt x="105787" y="29753"/>
                </a:lnTo>
                <a:lnTo>
                  <a:pt x="116160" y="25414"/>
                </a:lnTo>
                <a:cubicBezTo>
                  <a:pt x="135499" y="17356"/>
                  <a:pt x="156243" y="13223"/>
                  <a:pt x="177194" y="13223"/>
                </a:cubicBezTo>
                <a:lnTo>
                  <a:pt x="191740" y="13223"/>
                </a:lnTo>
                <a:cubicBezTo>
                  <a:pt x="202690" y="13223"/>
                  <a:pt x="211575" y="22108"/>
                  <a:pt x="211575" y="33059"/>
                </a:cubicBezTo>
                <a:lnTo>
                  <a:pt x="211575" y="178516"/>
                </a:lnTo>
                <a:cubicBezTo>
                  <a:pt x="211575" y="189467"/>
                  <a:pt x="202690" y="198351"/>
                  <a:pt x="191740" y="198351"/>
                </a:cubicBezTo>
                <a:lnTo>
                  <a:pt x="177194" y="198351"/>
                </a:lnTo>
                <a:cubicBezTo>
                  <a:pt x="156243" y="198351"/>
                  <a:pt x="135499" y="202484"/>
                  <a:pt x="116160" y="210542"/>
                </a:cubicBezTo>
                <a:lnTo>
                  <a:pt x="110870" y="212732"/>
                </a:lnTo>
                <a:cubicBezTo>
                  <a:pt x="107606" y="214096"/>
                  <a:pt x="103969" y="214096"/>
                  <a:pt x="100705" y="212732"/>
                </a:cubicBezTo>
                <a:lnTo>
                  <a:pt x="95415" y="210542"/>
                </a:lnTo>
                <a:cubicBezTo>
                  <a:pt x="76076" y="202484"/>
                  <a:pt x="55332" y="198351"/>
                  <a:pt x="34381" y="198351"/>
                </a:cubicBezTo>
                <a:lnTo>
                  <a:pt x="19835" y="198351"/>
                </a:lnTo>
                <a:cubicBezTo>
                  <a:pt x="8884" y="198351"/>
                  <a:pt x="0" y="189467"/>
                  <a:pt x="0" y="178516"/>
                </a:cubicBezTo>
                <a:lnTo>
                  <a:pt x="0" y="33059"/>
                </a:lnTo>
                <a:cubicBezTo>
                  <a:pt x="0" y="22108"/>
                  <a:pt x="8884" y="13223"/>
                  <a:pt x="19835" y="13223"/>
                </a:cubicBezTo>
                <a:lnTo>
                  <a:pt x="34381" y="13223"/>
                </a:lnTo>
                <a:cubicBezTo>
                  <a:pt x="55332" y="13223"/>
                  <a:pt x="76076" y="17356"/>
                  <a:pt x="95415" y="25414"/>
                </a:cubicBezTo>
                <a:close/>
              </a:path>
            </a:pathLst>
          </a:custGeom>
          <a:solidFill>
            <a:srgbClr val="D4AF37"/>
          </a:solidFill>
          <a:ln/>
        </p:spPr>
      </p:sp>
      <p:sp>
        <p:nvSpPr>
          <p:cNvPr id="42" name="Text 39"/>
          <p:cNvSpPr/>
          <p:nvPr/>
        </p:nvSpPr>
        <p:spPr>
          <a:xfrm>
            <a:off x="7350206" y="5550904"/>
            <a:ext cx="996165" cy="246837"/>
          </a:xfrm>
          <a:prstGeom prst="rect">
            <a:avLst/>
          </a:prstGeom>
          <a:noFill/>
          <a:ln/>
        </p:spPr>
        <p:txBody>
          <a:bodyPr wrap="square" lIns="0" tIns="0" rIns="0" bIns="0" rtlCol="0" anchor="ctr"/>
          <a:lstStyle/>
          <a:p>
            <a:pPr>
              <a:lnSpc>
                <a:spcPct val="120000"/>
              </a:lnSpc>
            </a:pPr>
            <a:r>
              <a:rPr lang="en-US" sz="1388" b="1" dirty="0">
                <a:solidFill>
                  <a:srgbClr val="F5E6C8"/>
                </a:solidFill>
                <a:latin typeface="Unna" pitchFamily="34" charset="0"/>
                <a:ea typeface="Unna" pitchFamily="34" charset="-122"/>
                <a:cs typeface="Unna" pitchFamily="34" charset="-120"/>
              </a:rPr>
              <a:t>The Khutbah</a:t>
            </a:r>
            <a:endParaRPr lang="en-US" sz="1600" dirty="0"/>
          </a:p>
        </p:txBody>
      </p:sp>
      <p:sp>
        <p:nvSpPr>
          <p:cNvPr id="43" name="Text 40"/>
          <p:cNvSpPr/>
          <p:nvPr/>
        </p:nvSpPr>
        <p:spPr>
          <a:xfrm>
            <a:off x="6979950" y="5903529"/>
            <a:ext cx="4760434" cy="775774"/>
          </a:xfrm>
          <a:prstGeom prst="rect">
            <a:avLst/>
          </a:prstGeom>
          <a:noFill/>
          <a:ln/>
        </p:spPr>
        <p:txBody>
          <a:bodyPr wrap="square" lIns="0" tIns="0" rIns="0" bIns="0" rtlCol="0" anchor="ctr"/>
          <a:lstStyle/>
          <a:p>
            <a:pPr>
              <a:lnSpc>
                <a:spcPct val="140000"/>
              </a:lnSpc>
            </a:pPr>
            <a:r>
              <a:rPr lang="en-US" sz="1249" dirty="0">
                <a:solidFill>
                  <a:srgbClr val="F5E6C8">
                    <a:alpha val="90000"/>
                  </a:srgbClr>
                </a:solidFill>
                <a:latin typeface="Quattrocento Sans" pitchFamily="34" charset="0"/>
                <a:ea typeface="Quattrocento Sans" pitchFamily="34" charset="-122"/>
                <a:cs typeface="Quattrocento Sans" pitchFamily="34" charset="-120"/>
              </a:rPr>
              <a:t>After completing the prayer, the Imam delivers a </a:t>
            </a:r>
            <a:pPr>
              <a:lnSpc>
                <a:spcPct val="140000"/>
              </a:lnSpc>
            </a:pPr>
            <a:r>
              <a:rPr lang="en-US" sz="1249" b="1" dirty="0">
                <a:solidFill>
                  <a:srgbClr val="D4AF37"/>
                </a:solidFill>
                <a:latin typeface="Quattrocento Sans" pitchFamily="34" charset="0"/>
                <a:ea typeface="Quattrocento Sans" pitchFamily="34" charset="-122"/>
                <a:cs typeface="Quattrocento Sans" pitchFamily="34" charset="-120"/>
              </a:rPr>
              <a:t>sermon (Khutbah)</a:t>
            </a:r>
            <a:pPr>
              <a:lnSpc>
                <a:spcPct val="140000"/>
              </a:lnSpc>
            </a:pPr>
            <a:r>
              <a:rPr lang="en-US" sz="1249" dirty="0">
                <a:solidFill>
                  <a:srgbClr val="F5E6C8">
                    <a:alpha val="90000"/>
                  </a:srgbClr>
                </a:solidFill>
                <a:latin typeface="Quattrocento Sans" pitchFamily="34" charset="0"/>
                <a:ea typeface="Quattrocento Sans" pitchFamily="34" charset="-122"/>
                <a:cs typeface="Quattrocento Sans" pitchFamily="34" charset="-120"/>
              </a:rPr>
              <a:t>. It is Sunnah to listen attentively, unlike the Jumu'ah Khutbah where talking is prohibited.</a:t>
            </a:r>
            <a:endParaRPr lang="en-US" sz="1600" dirty="0"/>
          </a:p>
        </p:txBody>
      </p:sp>
      <p:pic>
        <p:nvPicPr>
          <p:cNvPr id="44" name="Image 1" descr="https://kimi-img.moonshot.cn/pub/slides/26-03-10-21:25:41-d6o1nl936ak3ihv6aq90.png">    </p:cNvPr>
          <p:cNvPicPr>
            <a:picLocks noChangeAspect="1"/>
          </p:cNvPicPr>
          <p:nvPr/>
        </p:nvPicPr>
        <p:blipFill>
          <a:blip r:embed="rId2"/>
          <a:stretch>
            <a:fillRect/>
          </a:stretch>
        </p:blipFill>
        <p:spPr>
          <a:xfrm>
            <a:off x="11026231" y="170599"/>
            <a:ext cx="940507" cy="787201"/>
          </a:xfrm>
          <a:prstGeom prst="rect">
            <a:avLst/>
          </a:prstGeom>
        </p:spPr>
      </p:pic>
    </p:spTree>
  </p:cSld>
  <p:clrMapOvr>
    <a:masterClrMapping/>
  </p:clrMapOvr>
  <p:transition>
    <p:fade/>
    <p:spd val="med"/>
  </p:transition>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A3A2A"/>
        </a:solidFill>
      </p:bgPr>
    </p:bg>
    <p:spTree>
      <p:nvGrpSpPr>
        <p:cNvPr id="1" name=""/>
        <p:cNvGrpSpPr/>
        <p:nvPr/>
      </p:nvGrpSpPr>
      <p:grpSpPr>
        <a:xfrm>
          <a:off x="0" y="0"/>
          <a:ext cx="0" cy="0"/>
          <a:chOff x="0" y="0"/>
          <a:chExt cx="0" cy="0"/>
        </a:xfrm>
      </p:grpSpPr>
      <p:sp>
        <p:nvSpPr>
          <p:cNvPr id="2" name="Shape 0"/>
          <p:cNvSpPr/>
          <p:nvPr/>
        </p:nvSpPr>
        <p:spPr>
          <a:xfrm>
            <a:off x="353391" y="353391"/>
            <a:ext cx="70678" cy="424070"/>
          </a:xfrm>
          <a:custGeom>
            <a:avLst/>
            <a:gdLst/>
            <a:ahLst/>
            <a:cxnLst/>
            <a:rect l="l" t="t" r="r" b="b"/>
            <a:pathLst>
              <a:path w="70678" h="424070">
                <a:moveTo>
                  <a:pt x="0" y="0"/>
                </a:moveTo>
                <a:lnTo>
                  <a:pt x="70678" y="0"/>
                </a:lnTo>
                <a:lnTo>
                  <a:pt x="70678" y="424070"/>
                </a:lnTo>
                <a:lnTo>
                  <a:pt x="0" y="424070"/>
                </a:lnTo>
                <a:lnTo>
                  <a:pt x="0" y="0"/>
                </a:lnTo>
                <a:close/>
              </a:path>
            </a:pathLst>
          </a:custGeom>
          <a:solidFill>
            <a:srgbClr val="D4AF37"/>
          </a:solidFill>
          <a:ln/>
        </p:spPr>
      </p:sp>
      <p:sp>
        <p:nvSpPr>
          <p:cNvPr id="3" name="Text 1"/>
          <p:cNvSpPr/>
          <p:nvPr/>
        </p:nvSpPr>
        <p:spPr>
          <a:xfrm>
            <a:off x="565426" y="353391"/>
            <a:ext cx="2941983" cy="424070"/>
          </a:xfrm>
          <a:prstGeom prst="rect">
            <a:avLst/>
          </a:prstGeom>
          <a:noFill/>
          <a:ln/>
        </p:spPr>
        <p:txBody>
          <a:bodyPr wrap="square" lIns="0" tIns="0" rIns="0" bIns="0" rtlCol="0" anchor="ctr"/>
          <a:lstStyle/>
          <a:p>
            <a:pPr>
              <a:lnSpc>
                <a:spcPct val="80000"/>
              </a:lnSpc>
            </a:pPr>
            <a:r>
              <a:rPr lang="en-US" sz="3339" b="1" dirty="0">
                <a:solidFill>
                  <a:srgbClr val="F5E6C8"/>
                </a:solidFill>
                <a:latin typeface="Oranienbaum" pitchFamily="34" charset="0"/>
                <a:ea typeface="Oranienbaum" pitchFamily="34" charset="-122"/>
                <a:cs typeface="Oranienbaum" pitchFamily="34" charset="-120"/>
              </a:rPr>
              <a:t>The Spirit of Eid</a:t>
            </a:r>
            <a:endParaRPr lang="en-US" sz="1600" dirty="0"/>
          </a:p>
        </p:txBody>
      </p:sp>
      <p:sp>
        <p:nvSpPr>
          <p:cNvPr id="4" name="Text 2"/>
          <p:cNvSpPr/>
          <p:nvPr/>
        </p:nvSpPr>
        <p:spPr>
          <a:xfrm>
            <a:off x="565426" y="883478"/>
            <a:ext cx="11405704" cy="318052"/>
          </a:xfrm>
          <a:prstGeom prst="rect">
            <a:avLst/>
          </a:prstGeom>
          <a:noFill/>
          <a:ln/>
        </p:spPr>
        <p:txBody>
          <a:bodyPr wrap="square" lIns="0" tIns="0" rIns="0" bIns="0" rtlCol="0" anchor="ctr"/>
          <a:lstStyle/>
          <a:p>
            <a:pPr>
              <a:lnSpc>
                <a:spcPct val="100000"/>
              </a:lnSpc>
            </a:pPr>
            <a:r>
              <a:rPr lang="en-US" sz="2087" dirty="0">
                <a:solidFill>
                  <a:srgbClr val="D4AF37"/>
                </a:solidFill>
                <a:latin typeface="Unna" pitchFamily="34" charset="0"/>
                <a:ea typeface="Unna" pitchFamily="34" charset="-122"/>
                <a:cs typeface="Unna" pitchFamily="34" charset="-120"/>
              </a:rPr>
              <a:t>Social Obligations &amp; Community</a:t>
            </a:r>
            <a:endParaRPr lang="en-US" sz="1600" dirty="0"/>
          </a:p>
        </p:txBody>
      </p:sp>
      <p:sp>
        <p:nvSpPr>
          <p:cNvPr id="5" name="Shape 3"/>
          <p:cNvSpPr/>
          <p:nvPr/>
        </p:nvSpPr>
        <p:spPr>
          <a:xfrm>
            <a:off x="362226" y="1422400"/>
            <a:ext cx="3666435" cy="5168348"/>
          </a:xfrm>
          <a:custGeom>
            <a:avLst/>
            <a:gdLst/>
            <a:ahLst/>
            <a:cxnLst/>
            <a:rect l="l" t="t" r="r" b="b"/>
            <a:pathLst>
              <a:path w="3666435" h="5168348">
                <a:moveTo>
                  <a:pt x="106033" y="0"/>
                </a:moveTo>
                <a:lnTo>
                  <a:pt x="3560401" y="0"/>
                </a:lnTo>
                <a:cubicBezTo>
                  <a:pt x="3618962" y="0"/>
                  <a:pt x="3666435" y="47473"/>
                  <a:pt x="3666435" y="106033"/>
                </a:cubicBezTo>
                <a:lnTo>
                  <a:pt x="3666435" y="5062315"/>
                </a:lnTo>
                <a:cubicBezTo>
                  <a:pt x="3666435" y="5120875"/>
                  <a:pt x="3618962" y="5168348"/>
                  <a:pt x="3560401" y="5168348"/>
                </a:cubicBezTo>
                <a:lnTo>
                  <a:pt x="106033" y="5168348"/>
                </a:lnTo>
                <a:cubicBezTo>
                  <a:pt x="47473" y="5168348"/>
                  <a:pt x="0" y="5120875"/>
                  <a:pt x="0" y="5062315"/>
                </a:cubicBezTo>
                <a:lnTo>
                  <a:pt x="0" y="106033"/>
                </a:lnTo>
                <a:cubicBezTo>
                  <a:pt x="0" y="47512"/>
                  <a:pt x="47512" y="0"/>
                  <a:pt x="106033" y="0"/>
                </a:cubicBezTo>
                <a:close/>
              </a:path>
            </a:pathLst>
          </a:custGeom>
          <a:gradFill rotWithShape="1" flip="none">
            <a:gsLst>
              <a:gs pos="0">
                <a:srgbClr val="1A5E4A">
                  <a:alpha val="60000"/>
                </a:srgbClr>
              </a:gs>
              <a:gs pos="100000">
                <a:srgbClr val="0A3A2A">
                  <a:alpha val="60000"/>
                </a:srgbClr>
              </a:gs>
            </a:gsLst>
            <a:lin ang="2700000" scaled="1"/>
          </a:gradFill>
          <a:ln w="25400">
            <a:solidFill>
              <a:srgbClr val="D4AF37">
                <a:alpha val="50196"/>
              </a:srgbClr>
            </a:solidFill>
            <a:prstDash val="solid"/>
          </a:ln>
        </p:spPr>
      </p:sp>
      <p:sp>
        <p:nvSpPr>
          <p:cNvPr id="6" name="Shape 4"/>
          <p:cNvSpPr/>
          <p:nvPr/>
        </p:nvSpPr>
        <p:spPr>
          <a:xfrm>
            <a:off x="1789780" y="1660939"/>
            <a:ext cx="812800" cy="812800"/>
          </a:xfrm>
          <a:custGeom>
            <a:avLst/>
            <a:gdLst/>
            <a:ahLst/>
            <a:cxnLst/>
            <a:rect l="l" t="t" r="r" b="b"/>
            <a:pathLst>
              <a:path w="812800" h="812800">
                <a:moveTo>
                  <a:pt x="406400" y="0"/>
                </a:moveTo>
                <a:lnTo>
                  <a:pt x="406400" y="0"/>
                </a:lnTo>
                <a:cubicBezTo>
                  <a:pt x="630698" y="0"/>
                  <a:pt x="812800" y="182102"/>
                  <a:pt x="812800" y="406400"/>
                </a:cubicBezTo>
                <a:lnTo>
                  <a:pt x="812800" y="406400"/>
                </a:lnTo>
                <a:cubicBezTo>
                  <a:pt x="812800" y="630698"/>
                  <a:pt x="630698" y="812800"/>
                  <a:pt x="406400" y="812800"/>
                </a:cubicBezTo>
                <a:lnTo>
                  <a:pt x="406400" y="812800"/>
                </a:lnTo>
                <a:cubicBezTo>
                  <a:pt x="182102" y="812800"/>
                  <a:pt x="0" y="630698"/>
                  <a:pt x="0" y="406400"/>
                </a:cubicBezTo>
                <a:lnTo>
                  <a:pt x="0" y="406400"/>
                </a:lnTo>
                <a:cubicBezTo>
                  <a:pt x="0" y="182102"/>
                  <a:pt x="182102" y="0"/>
                  <a:pt x="406400" y="0"/>
                </a:cubicBezTo>
                <a:close/>
              </a:path>
            </a:pathLst>
          </a:custGeom>
          <a:solidFill>
            <a:srgbClr val="D4AF37">
              <a:alpha val="20000"/>
            </a:srgbClr>
          </a:solidFill>
          <a:ln w="50800">
            <a:solidFill>
              <a:srgbClr val="D4AF37">
                <a:alpha val="40000"/>
              </a:srgbClr>
            </a:solidFill>
            <a:prstDash val="solid"/>
          </a:ln>
        </p:spPr>
      </p:sp>
      <p:sp>
        <p:nvSpPr>
          <p:cNvPr id="7" name="Shape 5"/>
          <p:cNvSpPr/>
          <p:nvPr/>
        </p:nvSpPr>
        <p:spPr>
          <a:xfrm>
            <a:off x="1984145" y="1855304"/>
            <a:ext cx="424070" cy="424070"/>
          </a:xfrm>
          <a:custGeom>
            <a:avLst/>
            <a:gdLst/>
            <a:ahLst/>
            <a:cxnLst/>
            <a:rect l="l" t="t" r="r" b="b"/>
            <a:pathLst>
              <a:path w="424070" h="424070">
                <a:moveTo>
                  <a:pt x="212035" y="0"/>
                </a:moveTo>
                <a:cubicBezTo>
                  <a:pt x="241291" y="0"/>
                  <a:pt x="265043" y="23752"/>
                  <a:pt x="265043" y="53009"/>
                </a:cubicBezTo>
                <a:cubicBezTo>
                  <a:pt x="265043" y="82265"/>
                  <a:pt x="241291" y="106017"/>
                  <a:pt x="212035" y="106017"/>
                </a:cubicBezTo>
                <a:cubicBezTo>
                  <a:pt x="182778" y="106017"/>
                  <a:pt x="159026" y="82265"/>
                  <a:pt x="159026" y="53009"/>
                </a:cubicBezTo>
                <a:cubicBezTo>
                  <a:pt x="159026" y="23752"/>
                  <a:pt x="182778" y="0"/>
                  <a:pt x="212035" y="0"/>
                </a:cubicBezTo>
                <a:close/>
                <a:moveTo>
                  <a:pt x="291548" y="258417"/>
                </a:moveTo>
                <a:cubicBezTo>
                  <a:pt x="291548" y="279124"/>
                  <a:pt x="281029" y="297346"/>
                  <a:pt x="265043" y="308030"/>
                </a:cubicBezTo>
                <a:lnTo>
                  <a:pt x="265043" y="384313"/>
                </a:lnTo>
                <a:cubicBezTo>
                  <a:pt x="265043" y="406262"/>
                  <a:pt x="247236" y="424070"/>
                  <a:pt x="225287" y="424070"/>
                </a:cubicBezTo>
                <a:lnTo>
                  <a:pt x="198783" y="424070"/>
                </a:lnTo>
                <a:cubicBezTo>
                  <a:pt x="176834" y="424070"/>
                  <a:pt x="159026" y="406262"/>
                  <a:pt x="159026" y="384313"/>
                </a:cubicBezTo>
                <a:lnTo>
                  <a:pt x="159026" y="308030"/>
                </a:lnTo>
                <a:cubicBezTo>
                  <a:pt x="143041" y="297346"/>
                  <a:pt x="132522" y="279124"/>
                  <a:pt x="132522" y="258417"/>
                </a:cubicBezTo>
                <a:lnTo>
                  <a:pt x="132522" y="225287"/>
                </a:lnTo>
                <a:cubicBezTo>
                  <a:pt x="132522" y="181389"/>
                  <a:pt x="168137" y="145774"/>
                  <a:pt x="212035" y="145774"/>
                </a:cubicBezTo>
                <a:cubicBezTo>
                  <a:pt x="255933" y="145774"/>
                  <a:pt x="291548" y="181389"/>
                  <a:pt x="291548" y="225287"/>
                </a:cubicBezTo>
                <a:lnTo>
                  <a:pt x="291548" y="258417"/>
                </a:lnTo>
                <a:close/>
                <a:moveTo>
                  <a:pt x="79513" y="26504"/>
                </a:moveTo>
                <a:cubicBezTo>
                  <a:pt x="105112" y="26504"/>
                  <a:pt x="125896" y="47288"/>
                  <a:pt x="125896" y="72887"/>
                </a:cubicBezTo>
                <a:cubicBezTo>
                  <a:pt x="125896" y="98486"/>
                  <a:pt x="105112" y="119270"/>
                  <a:pt x="79513" y="119270"/>
                </a:cubicBezTo>
                <a:cubicBezTo>
                  <a:pt x="53914" y="119270"/>
                  <a:pt x="33130" y="98486"/>
                  <a:pt x="33130" y="72887"/>
                </a:cubicBezTo>
                <a:cubicBezTo>
                  <a:pt x="33130" y="47288"/>
                  <a:pt x="53914" y="26504"/>
                  <a:pt x="79513" y="26504"/>
                </a:cubicBezTo>
                <a:close/>
                <a:moveTo>
                  <a:pt x="92765" y="225287"/>
                </a:moveTo>
                <a:lnTo>
                  <a:pt x="92765" y="251791"/>
                </a:lnTo>
                <a:cubicBezTo>
                  <a:pt x="92765" y="278710"/>
                  <a:pt x="102787" y="303226"/>
                  <a:pt x="119270" y="321945"/>
                </a:cubicBezTo>
                <a:lnTo>
                  <a:pt x="119270" y="384313"/>
                </a:lnTo>
                <a:cubicBezTo>
                  <a:pt x="119270" y="385307"/>
                  <a:pt x="119270" y="386384"/>
                  <a:pt x="119352" y="387378"/>
                </a:cubicBezTo>
                <a:cubicBezTo>
                  <a:pt x="112312" y="393672"/>
                  <a:pt x="103036" y="397565"/>
                  <a:pt x="92765" y="397565"/>
                </a:cubicBezTo>
                <a:lnTo>
                  <a:pt x="66261" y="397565"/>
                </a:lnTo>
                <a:cubicBezTo>
                  <a:pt x="44312" y="397565"/>
                  <a:pt x="26504" y="379758"/>
                  <a:pt x="26504" y="357809"/>
                </a:cubicBezTo>
                <a:lnTo>
                  <a:pt x="26504" y="310929"/>
                </a:lnTo>
                <a:cubicBezTo>
                  <a:pt x="10685" y="301818"/>
                  <a:pt x="0" y="284673"/>
                  <a:pt x="0" y="265043"/>
                </a:cubicBezTo>
                <a:lnTo>
                  <a:pt x="0" y="238539"/>
                </a:lnTo>
                <a:cubicBezTo>
                  <a:pt x="0" y="194641"/>
                  <a:pt x="35615" y="159026"/>
                  <a:pt x="79513" y="159026"/>
                </a:cubicBezTo>
                <a:cubicBezTo>
                  <a:pt x="90032" y="159026"/>
                  <a:pt x="100054" y="161097"/>
                  <a:pt x="109248" y="164741"/>
                </a:cubicBezTo>
                <a:cubicBezTo>
                  <a:pt x="98812" y="182466"/>
                  <a:pt x="92765" y="203172"/>
                  <a:pt x="92765" y="225287"/>
                </a:cubicBezTo>
                <a:close/>
                <a:moveTo>
                  <a:pt x="304800" y="384313"/>
                </a:moveTo>
                <a:lnTo>
                  <a:pt x="304800" y="321945"/>
                </a:lnTo>
                <a:cubicBezTo>
                  <a:pt x="321282" y="303309"/>
                  <a:pt x="331304" y="278710"/>
                  <a:pt x="331304" y="251791"/>
                </a:cubicBezTo>
                <a:lnTo>
                  <a:pt x="331304" y="225287"/>
                </a:lnTo>
                <a:cubicBezTo>
                  <a:pt x="331304" y="203172"/>
                  <a:pt x="325258" y="182549"/>
                  <a:pt x="314822" y="164741"/>
                </a:cubicBezTo>
                <a:cubicBezTo>
                  <a:pt x="324016" y="161014"/>
                  <a:pt x="334038" y="159026"/>
                  <a:pt x="344557" y="159026"/>
                </a:cubicBezTo>
                <a:cubicBezTo>
                  <a:pt x="388454" y="159026"/>
                  <a:pt x="424070" y="194641"/>
                  <a:pt x="424070" y="238539"/>
                </a:cubicBezTo>
                <a:lnTo>
                  <a:pt x="424070" y="265043"/>
                </a:lnTo>
                <a:cubicBezTo>
                  <a:pt x="424070" y="284673"/>
                  <a:pt x="413385" y="301818"/>
                  <a:pt x="397565" y="310929"/>
                </a:cubicBezTo>
                <a:lnTo>
                  <a:pt x="397565" y="357809"/>
                </a:lnTo>
                <a:cubicBezTo>
                  <a:pt x="397565" y="379758"/>
                  <a:pt x="379758" y="397565"/>
                  <a:pt x="357809" y="397565"/>
                </a:cubicBezTo>
                <a:lnTo>
                  <a:pt x="331304" y="397565"/>
                </a:lnTo>
                <a:cubicBezTo>
                  <a:pt x="321117" y="397565"/>
                  <a:pt x="311757" y="393755"/>
                  <a:pt x="304717" y="387378"/>
                </a:cubicBezTo>
                <a:cubicBezTo>
                  <a:pt x="304717" y="386384"/>
                  <a:pt x="304800" y="385307"/>
                  <a:pt x="304800" y="384313"/>
                </a:cubicBezTo>
                <a:close/>
                <a:moveTo>
                  <a:pt x="344557" y="26504"/>
                </a:moveTo>
                <a:cubicBezTo>
                  <a:pt x="370156" y="26504"/>
                  <a:pt x="390939" y="47288"/>
                  <a:pt x="390939" y="72887"/>
                </a:cubicBezTo>
                <a:cubicBezTo>
                  <a:pt x="390939" y="98486"/>
                  <a:pt x="370156" y="119270"/>
                  <a:pt x="344557" y="119270"/>
                </a:cubicBezTo>
                <a:cubicBezTo>
                  <a:pt x="318957" y="119270"/>
                  <a:pt x="298174" y="98486"/>
                  <a:pt x="298174" y="72887"/>
                </a:cubicBezTo>
                <a:cubicBezTo>
                  <a:pt x="298174" y="47288"/>
                  <a:pt x="318957" y="26504"/>
                  <a:pt x="344557" y="26504"/>
                </a:cubicBezTo>
                <a:close/>
              </a:path>
            </a:pathLst>
          </a:custGeom>
          <a:solidFill>
            <a:srgbClr val="D4AF37"/>
          </a:solidFill>
          <a:ln/>
        </p:spPr>
      </p:sp>
      <p:sp>
        <p:nvSpPr>
          <p:cNvPr id="8" name="Text 6"/>
          <p:cNvSpPr/>
          <p:nvPr/>
        </p:nvSpPr>
        <p:spPr>
          <a:xfrm>
            <a:off x="530087" y="2668104"/>
            <a:ext cx="3330713" cy="282713"/>
          </a:xfrm>
          <a:prstGeom prst="rect">
            <a:avLst/>
          </a:prstGeom>
          <a:noFill/>
          <a:ln/>
        </p:spPr>
        <p:txBody>
          <a:bodyPr wrap="square" lIns="0" tIns="0" rIns="0" bIns="0" rtlCol="0" anchor="ctr"/>
          <a:lstStyle/>
          <a:p>
            <a:pPr algn="ctr">
              <a:lnSpc>
                <a:spcPct val="110000"/>
              </a:lnSpc>
            </a:pPr>
            <a:r>
              <a:rPr lang="en-US" sz="1670" b="1" dirty="0">
                <a:solidFill>
                  <a:srgbClr val="F5E6C8"/>
                </a:solidFill>
                <a:latin typeface="Unna" pitchFamily="34" charset="0"/>
                <a:ea typeface="Unna" pitchFamily="34" charset="-122"/>
                <a:cs typeface="Unna" pitchFamily="34" charset="-120"/>
              </a:rPr>
              <a:t>Visiting Kin</a:t>
            </a:r>
            <a:endParaRPr lang="en-US" sz="1600" dirty="0"/>
          </a:p>
        </p:txBody>
      </p:sp>
      <p:sp>
        <p:nvSpPr>
          <p:cNvPr id="9" name="Shape 7"/>
          <p:cNvSpPr/>
          <p:nvPr/>
        </p:nvSpPr>
        <p:spPr>
          <a:xfrm>
            <a:off x="600765" y="3092174"/>
            <a:ext cx="3207026" cy="1669774"/>
          </a:xfrm>
          <a:custGeom>
            <a:avLst/>
            <a:gdLst/>
            <a:ahLst/>
            <a:cxnLst/>
            <a:rect l="l" t="t" r="r" b="b"/>
            <a:pathLst>
              <a:path w="3207026" h="1669774">
                <a:moveTo>
                  <a:pt x="35339" y="0"/>
                </a:moveTo>
                <a:lnTo>
                  <a:pt x="3136345" y="0"/>
                </a:lnTo>
                <a:cubicBezTo>
                  <a:pt x="3175381" y="0"/>
                  <a:pt x="3207026" y="31645"/>
                  <a:pt x="3207026" y="70682"/>
                </a:cubicBezTo>
                <a:lnTo>
                  <a:pt x="3207026" y="1599092"/>
                </a:lnTo>
                <a:cubicBezTo>
                  <a:pt x="3207026" y="1638129"/>
                  <a:pt x="3175381" y="1669774"/>
                  <a:pt x="3136345" y="1669774"/>
                </a:cubicBezTo>
                <a:lnTo>
                  <a:pt x="35339" y="1669774"/>
                </a:lnTo>
                <a:cubicBezTo>
                  <a:pt x="15822" y="1669774"/>
                  <a:pt x="0" y="1653952"/>
                  <a:pt x="0" y="1634435"/>
                </a:cubicBezTo>
                <a:lnTo>
                  <a:pt x="0" y="35339"/>
                </a:lnTo>
                <a:cubicBezTo>
                  <a:pt x="0" y="15835"/>
                  <a:pt x="15835" y="0"/>
                  <a:pt x="35339" y="0"/>
                </a:cubicBezTo>
                <a:close/>
              </a:path>
            </a:pathLst>
          </a:custGeom>
          <a:solidFill>
            <a:srgbClr val="0A3A2A">
              <a:alpha val="60000"/>
            </a:srgbClr>
          </a:solidFill>
          <a:ln/>
        </p:spPr>
      </p:sp>
      <p:sp>
        <p:nvSpPr>
          <p:cNvPr id="10" name="Shape 8"/>
          <p:cNvSpPr/>
          <p:nvPr/>
        </p:nvSpPr>
        <p:spPr>
          <a:xfrm>
            <a:off x="600765" y="3092174"/>
            <a:ext cx="35339" cy="1669774"/>
          </a:xfrm>
          <a:custGeom>
            <a:avLst/>
            <a:gdLst/>
            <a:ahLst/>
            <a:cxnLst/>
            <a:rect l="l" t="t" r="r" b="b"/>
            <a:pathLst>
              <a:path w="35339" h="1669774">
                <a:moveTo>
                  <a:pt x="35339" y="0"/>
                </a:moveTo>
                <a:lnTo>
                  <a:pt x="35339" y="0"/>
                </a:lnTo>
                <a:lnTo>
                  <a:pt x="35339" y="1669774"/>
                </a:lnTo>
                <a:lnTo>
                  <a:pt x="35339" y="1669774"/>
                </a:lnTo>
                <a:cubicBezTo>
                  <a:pt x="15822" y="1669774"/>
                  <a:pt x="0" y="1653952"/>
                  <a:pt x="0" y="1634435"/>
                </a:cubicBezTo>
                <a:lnTo>
                  <a:pt x="0" y="35339"/>
                </a:lnTo>
                <a:cubicBezTo>
                  <a:pt x="0" y="15835"/>
                  <a:pt x="15835" y="0"/>
                  <a:pt x="35339" y="0"/>
                </a:cubicBezTo>
                <a:close/>
              </a:path>
            </a:pathLst>
          </a:custGeom>
          <a:solidFill>
            <a:srgbClr val="D4AF37"/>
          </a:solidFill>
          <a:ln/>
        </p:spPr>
      </p:sp>
      <p:sp>
        <p:nvSpPr>
          <p:cNvPr id="11" name="Text 9"/>
          <p:cNvSpPr/>
          <p:nvPr/>
        </p:nvSpPr>
        <p:spPr>
          <a:xfrm>
            <a:off x="795130" y="3268870"/>
            <a:ext cx="2906643" cy="212035"/>
          </a:xfrm>
          <a:prstGeom prst="rect">
            <a:avLst/>
          </a:prstGeom>
          <a:noFill/>
          <a:ln/>
        </p:spPr>
        <p:txBody>
          <a:bodyPr wrap="square" lIns="0" tIns="0" rIns="0" bIns="0" rtlCol="0" anchor="ctr"/>
          <a:lstStyle/>
          <a:p>
            <a:pPr>
              <a:lnSpc>
                <a:spcPct val="130000"/>
              </a:lnSpc>
            </a:pPr>
            <a:r>
              <a:rPr lang="en-US" sz="1113" b="1" dirty="0">
                <a:solidFill>
                  <a:srgbClr val="D4AF37"/>
                </a:solidFill>
                <a:latin typeface="Quattrocento Sans" pitchFamily="34" charset="0"/>
                <a:ea typeface="Quattrocento Sans" pitchFamily="34" charset="-122"/>
                <a:cs typeface="Quattrocento Sans" pitchFamily="34" charset="-120"/>
              </a:rPr>
              <a:t>Silat al-Rahim</a:t>
            </a:r>
            <a:endParaRPr lang="en-US" sz="1600" dirty="0"/>
          </a:p>
        </p:txBody>
      </p:sp>
      <p:sp>
        <p:nvSpPr>
          <p:cNvPr id="12" name="Text 10"/>
          <p:cNvSpPr/>
          <p:nvPr/>
        </p:nvSpPr>
        <p:spPr>
          <a:xfrm>
            <a:off x="795130" y="3551583"/>
            <a:ext cx="2915478" cy="1033670"/>
          </a:xfrm>
          <a:prstGeom prst="rect">
            <a:avLst/>
          </a:prstGeom>
          <a:noFill/>
          <a:ln/>
        </p:spPr>
        <p:txBody>
          <a:bodyPr wrap="square" lIns="0" tIns="0" rIns="0" bIns="0" rtlCol="0" anchor="ctr"/>
          <a:lstStyle/>
          <a:p>
            <a:pPr>
              <a:lnSpc>
                <a:spcPct val="140000"/>
              </a:lnSpc>
            </a:pPr>
            <a:r>
              <a:rPr lang="en-US" sz="1252" dirty="0">
                <a:solidFill>
                  <a:srgbClr val="F5E6C8">
                    <a:alpha val="90000"/>
                  </a:srgbClr>
                </a:solidFill>
                <a:latin typeface="Quattrocento Sans" pitchFamily="34" charset="0"/>
                <a:ea typeface="Quattrocento Sans" pitchFamily="34" charset="-122"/>
                <a:cs typeface="Quattrocento Sans" pitchFamily="34" charset="-120"/>
              </a:rPr>
              <a:t>Strengthening </a:t>
            </a:r>
            <a:pPr>
              <a:lnSpc>
                <a:spcPct val="140000"/>
              </a:lnSpc>
            </a:pPr>
            <a:r>
              <a:rPr lang="en-US" sz="1252" b="1" dirty="0">
                <a:solidFill>
                  <a:srgbClr val="D4AF37"/>
                </a:solidFill>
                <a:latin typeface="Quattrocento Sans" pitchFamily="34" charset="0"/>
                <a:ea typeface="Quattrocento Sans" pitchFamily="34" charset="-122"/>
                <a:cs typeface="Quattrocento Sans" pitchFamily="34" charset="-120"/>
              </a:rPr>
              <a:t>family ties</a:t>
            </a:r>
            <a:pPr>
              <a:lnSpc>
                <a:spcPct val="140000"/>
              </a:lnSpc>
            </a:pPr>
            <a:r>
              <a:rPr lang="en-US" sz="1252" dirty="0">
                <a:solidFill>
                  <a:srgbClr val="F5E6C8">
                    <a:alpha val="90000"/>
                  </a:srgbClr>
                </a:solidFill>
                <a:latin typeface="Quattrocento Sans" pitchFamily="34" charset="0"/>
                <a:ea typeface="Quattrocento Sans" pitchFamily="34" charset="-122"/>
                <a:cs typeface="Quattrocento Sans" pitchFamily="34" charset="-120"/>
              </a:rPr>
              <a:t> is a cornerstone of Eid. Muslims are encouraged to visit relatives, exchange greetings, and mend broken relationships.</a:t>
            </a:r>
            <a:endParaRPr lang="en-US" sz="1600" dirty="0"/>
          </a:p>
        </p:txBody>
      </p:sp>
      <p:sp>
        <p:nvSpPr>
          <p:cNvPr id="13" name="Shape 11"/>
          <p:cNvSpPr/>
          <p:nvPr/>
        </p:nvSpPr>
        <p:spPr>
          <a:xfrm>
            <a:off x="583096" y="4903304"/>
            <a:ext cx="3224696" cy="1466574"/>
          </a:xfrm>
          <a:custGeom>
            <a:avLst/>
            <a:gdLst/>
            <a:ahLst/>
            <a:cxnLst/>
            <a:rect l="l" t="t" r="r" b="b"/>
            <a:pathLst>
              <a:path w="3224696" h="1466574">
                <a:moveTo>
                  <a:pt x="70674" y="0"/>
                </a:moveTo>
                <a:lnTo>
                  <a:pt x="3154021" y="0"/>
                </a:lnTo>
                <a:cubicBezTo>
                  <a:pt x="3193054" y="0"/>
                  <a:pt x="3224696" y="31642"/>
                  <a:pt x="3224696" y="70674"/>
                </a:cubicBezTo>
                <a:lnTo>
                  <a:pt x="3224696" y="1395900"/>
                </a:lnTo>
                <a:cubicBezTo>
                  <a:pt x="3224696" y="1434932"/>
                  <a:pt x="3193054" y="1466574"/>
                  <a:pt x="3154021" y="1466574"/>
                </a:cubicBezTo>
                <a:lnTo>
                  <a:pt x="70674" y="1466574"/>
                </a:lnTo>
                <a:cubicBezTo>
                  <a:pt x="31642" y="1466574"/>
                  <a:pt x="0" y="1434932"/>
                  <a:pt x="0" y="1395900"/>
                </a:cubicBezTo>
                <a:lnTo>
                  <a:pt x="0" y="70674"/>
                </a:lnTo>
                <a:cubicBezTo>
                  <a:pt x="0" y="31642"/>
                  <a:pt x="31642" y="0"/>
                  <a:pt x="70674" y="0"/>
                </a:cubicBezTo>
                <a:close/>
              </a:path>
            </a:pathLst>
          </a:custGeom>
          <a:solidFill>
            <a:srgbClr val="0A3A2A">
              <a:alpha val="50196"/>
            </a:srgbClr>
          </a:solidFill>
          <a:ln/>
        </p:spPr>
      </p:sp>
      <p:sp>
        <p:nvSpPr>
          <p:cNvPr id="14" name="Text 12"/>
          <p:cNvSpPr/>
          <p:nvPr/>
        </p:nvSpPr>
        <p:spPr>
          <a:xfrm>
            <a:off x="724452" y="5292035"/>
            <a:ext cx="3012661" cy="689113"/>
          </a:xfrm>
          <a:prstGeom prst="rect">
            <a:avLst/>
          </a:prstGeom>
          <a:noFill/>
          <a:ln/>
        </p:spPr>
        <p:txBody>
          <a:bodyPr wrap="square" lIns="0" tIns="0" rIns="0" bIns="0" rtlCol="0" anchor="ctr"/>
          <a:lstStyle/>
          <a:p>
            <a:pPr>
              <a:lnSpc>
                <a:spcPct val="140000"/>
              </a:lnSpc>
            </a:pPr>
            <a:r>
              <a:rPr lang="en-US" sz="1113" dirty="0">
                <a:solidFill>
                  <a:srgbClr val="F5E6C8"/>
                </a:solidFill>
                <a:latin typeface="Quattrocento Sans" pitchFamily="34" charset="0"/>
                <a:ea typeface="Quattrocento Sans" pitchFamily="34" charset="-122"/>
                <a:cs typeface="Quattrocento Sans" pitchFamily="34" charset="-120"/>
              </a:rPr>
              <a:t>The Prophet (PBUH) said: </a:t>
            </a:r>
            <a:pPr>
              <a:lnSpc>
                <a:spcPct val="140000"/>
              </a:lnSpc>
            </a:pPr>
            <a:r>
              <a:rPr lang="en-US" sz="1113" dirty="0">
                <a:solidFill>
                  <a:srgbClr val="D4AF37"/>
                </a:solidFill>
                <a:latin typeface="Quattrocento Sans" pitchFamily="34" charset="0"/>
                <a:ea typeface="Quattrocento Sans" pitchFamily="34" charset="-122"/>
                <a:cs typeface="Quattrocento Sans" pitchFamily="34" charset="-120"/>
              </a:rPr>
              <a:t>"Whoever would like his provision to be increased and his lifespan extended, let him maintain his family ties."</a:t>
            </a:r>
            <a:endParaRPr lang="en-US" sz="1600" dirty="0"/>
          </a:p>
        </p:txBody>
      </p:sp>
      <p:sp>
        <p:nvSpPr>
          <p:cNvPr id="15" name="Shape 13"/>
          <p:cNvSpPr/>
          <p:nvPr/>
        </p:nvSpPr>
        <p:spPr>
          <a:xfrm>
            <a:off x="4259930" y="1422400"/>
            <a:ext cx="3666435" cy="5168348"/>
          </a:xfrm>
          <a:custGeom>
            <a:avLst/>
            <a:gdLst/>
            <a:ahLst/>
            <a:cxnLst/>
            <a:rect l="l" t="t" r="r" b="b"/>
            <a:pathLst>
              <a:path w="3666435" h="5168348">
                <a:moveTo>
                  <a:pt x="106033" y="0"/>
                </a:moveTo>
                <a:lnTo>
                  <a:pt x="3560401" y="0"/>
                </a:lnTo>
                <a:cubicBezTo>
                  <a:pt x="3618962" y="0"/>
                  <a:pt x="3666435" y="47473"/>
                  <a:pt x="3666435" y="106033"/>
                </a:cubicBezTo>
                <a:lnTo>
                  <a:pt x="3666435" y="5062315"/>
                </a:lnTo>
                <a:cubicBezTo>
                  <a:pt x="3666435" y="5120875"/>
                  <a:pt x="3618962" y="5168348"/>
                  <a:pt x="3560401" y="5168348"/>
                </a:cubicBezTo>
                <a:lnTo>
                  <a:pt x="106033" y="5168348"/>
                </a:lnTo>
                <a:cubicBezTo>
                  <a:pt x="47473" y="5168348"/>
                  <a:pt x="0" y="5120875"/>
                  <a:pt x="0" y="5062315"/>
                </a:cubicBezTo>
                <a:lnTo>
                  <a:pt x="0" y="106033"/>
                </a:lnTo>
                <a:cubicBezTo>
                  <a:pt x="0" y="47512"/>
                  <a:pt x="47512" y="0"/>
                  <a:pt x="106033" y="0"/>
                </a:cubicBezTo>
                <a:close/>
              </a:path>
            </a:pathLst>
          </a:custGeom>
          <a:gradFill rotWithShape="1" flip="none">
            <a:gsLst>
              <a:gs pos="0">
                <a:srgbClr val="1A5E4A">
                  <a:alpha val="60000"/>
                </a:srgbClr>
              </a:gs>
              <a:gs pos="100000">
                <a:srgbClr val="0A3A2A">
                  <a:alpha val="60000"/>
                </a:srgbClr>
              </a:gs>
            </a:gsLst>
            <a:lin ang="2700000" scaled="1"/>
          </a:gradFill>
          <a:ln w="25400">
            <a:solidFill>
              <a:srgbClr val="D4AF37">
                <a:alpha val="50196"/>
              </a:srgbClr>
            </a:solidFill>
            <a:prstDash val="solid"/>
          </a:ln>
        </p:spPr>
      </p:sp>
      <p:sp>
        <p:nvSpPr>
          <p:cNvPr id="16" name="Shape 14"/>
          <p:cNvSpPr/>
          <p:nvPr/>
        </p:nvSpPr>
        <p:spPr>
          <a:xfrm>
            <a:off x="5687576" y="1660939"/>
            <a:ext cx="812800" cy="812800"/>
          </a:xfrm>
          <a:custGeom>
            <a:avLst/>
            <a:gdLst/>
            <a:ahLst/>
            <a:cxnLst/>
            <a:rect l="l" t="t" r="r" b="b"/>
            <a:pathLst>
              <a:path w="812800" h="812800">
                <a:moveTo>
                  <a:pt x="406400" y="0"/>
                </a:moveTo>
                <a:lnTo>
                  <a:pt x="406400" y="0"/>
                </a:lnTo>
                <a:cubicBezTo>
                  <a:pt x="630698" y="0"/>
                  <a:pt x="812800" y="182102"/>
                  <a:pt x="812800" y="406400"/>
                </a:cubicBezTo>
                <a:lnTo>
                  <a:pt x="812800" y="406400"/>
                </a:lnTo>
                <a:cubicBezTo>
                  <a:pt x="812800" y="630698"/>
                  <a:pt x="630698" y="812800"/>
                  <a:pt x="406400" y="812800"/>
                </a:cubicBezTo>
                <a:lnTo>
                  <a:pt x="406400" y="812800"/>
                </a:lnTo>
                <a:cubicBezTo>
                  <a:pt x="182102" y="812800"/>
                  <a:pt x="0" y="630698"/>
                  <a:pt x="0" y="406400"/>
                </a:cubicBezTo>
                <a:lnTo>
                  <a:pt x="0" y="406400"/>
                </a:lnTo>
                <a:cubicBezTo>
                  <a:pt x="0" y="182102"/>
                  <a:pt x="182102" y="0"/>
                  <a:pt x="406400" y="0"/>
                </a:cubicBezTo>
                <a:close/>
              </a:path>
            </a:pathLst>
          </a:custGeom>
          <a:solidFill>
            <a:srgbClr val="D4AF37">
              <a:alpha val="20000"/>
            </a:srgbClr>
          </a:solidFill>
          <a:ln w="50800">
            <a:solidFill>
              <a:srgbClr val="D4AF37">
                <a:alpha val="40000"/>
              </a:srgbClr>
            </a:solidFill>
            <a:prstDash val="solid"/>
          </a:ln>
        </p:spPr>
      </p:sp>
      <p:sp>
        <p:nvSpPr>
          <p:cNvPr id="17" name="Shape 15"/>
          <p:cNvSpPr/>
          <p:nvPr/>
        </p:nvSpPr>
        <p:spPr>
          <a:xfrm>
            <a:off x="5881941" y="1855304"/>
            <a:ext cx="424070" cy="424070"/>
          </a:xfrm>
          <a:custGeom>
            <a:avLst/>
            <a:gdLst/>
            <a:ahLst/>
            <a:cxnLst/>
            <a:rect l="l" t="t" r="r" b="b"/>
            <a:pathLst>
              <a:path w="424070" h="424070">
                <a:moveTo>
                  <a:pt x="212035" y="424070"/>
                </a:moveTo>
                <a:cubicBezTo>
                  <a:pt x="329060" y="424070"/>
                  <a:pt x="424070" y="329060"/>
                  <a:pt x="424070" y="212035"/>
                </a:cubicBezTo>
                <a:cubicBezTo>
                  <a:pt x="424070" y="95010"/>
                  <a:pt x="329060" y="0"/>
                  <a:pt x="212035" y="0"/>
                </a:cubicBezTo>
                <a:cubicBezTo>
                  <a:pt x="95010" y="0"/>
                  <a:pt x="0" y="95010"/>
                  <a:pt x="0" y="212035"/>
                </a:cubicBezTo>
                <a:cubicBezTo>
                  <a:pt x="0" y="329060"/>
                  <a:pt x="95010" y="424070"/>
                  <a:pt x="212035" y="424070"/>
                </a:cubicBezTo>
                <a:close/>
                <a:moveTo>
                  <a:pt x="136994" y="266617"/>
                </a:moveTo>
                <a:cubicBezTo>
                  <a:pt x="153891" y="289808"/>
                  <a:pt x="181223" y="304800"/>
                  <a:pt x="212035" y="304800"/>
                </a:cubicBezTo>
                <a:cubicBezTo>
                  <a:pt x="242846" y="304800"/>
                  <a:pt x="270179" y="289808"/>
                  <a:pt x="287075" y="266617"/>
                </a:cubicBezTo>
                <a:cubicBezTo>
                  <a:pt x="293536" y="257755"/>
                  <a:pt x="305960" y="255767"/>
                  <a:pt x="314822" y="262227"/>
                </a:cubicBezTo>
                <a:cubicBezTo>
                  <a:pt x="323684" y="268688"/>
                  <a:pt x="325672" y="281112"/>
                  <a:pt x="319212" y="289974"/>
                </a:cubicBezTo>
                <a:cubicBezTo>
                  <a:pt x="295109" y="323022"/>
                  <a:pt x="256098" y="344557"/>
                  <a:pt x="212035" y="344557"/>
                </a:cubicBezTo>
                <a:cubicBezTo>
                  <a:pt x="167971" y="344557"/>
                  <a:pt x="128960" y="323022"/>
                  <a:pt x="104858" y="289974"/>
                </a:cubicBezTo>
                <a:cubicBezTo>
                  <a:pt x="98397" y="281112"/>
                  <a:pt x="100385" y="268688"/>
                  <a:pt x="109248" y="262227"/>
                </a:cubicBezTo>
                <a:cubicBezTo>
                  <a:pt x="118110" y="255767"/>
                  <a:pt x="130534" y="257755"/>
                  <a:pt x="136994" y="266617"/>
                </a:cubicBezTo>
                <a:close/>
                <a:moveTo>
                  <a:pt x="145774" y="149087"/>
                </a:moveTo>
                <a:cubicBezTo>
                  <a:pt x="132936" y="149087"/>
                  <a:pt x="122583" y="159440"/>
                  <a:pt x="122583" y="172278"/>
                </a:cubicBezTo>
                <a:lnTo>
                  <a:pt x="122583" y="178904"/>
                </a:lnTo>
                <a:cubicBezTo>
                  <a:pt x="122583" y="188015"/>
                  <a:pt x="115128" y="195470"/>
                  <a:pt x="106017" y="195470"/>
                </a:cubicBezTo>
                <a:cubicBezTo>
                  <a:pt x="96907" y="195470"/>
                  <a:pt x="89452" y="188015"/>
                  <a:pt x="89452" y="178904"/>
                </a:cubicBezTo>
                <a:lnTo>
                  <a:pt x="89452" y="172278"/>
                </a:lnTo>
                <a:cubicBezTo>
                  <a:pt x="89452" y="141136"/>
                  <a:pt x="114631" y="115957"/>
                  <a:pt x="145774" y="115957"/>
                </a:cubicBezTo>
                <a:cubicBezTo>
                  <a:pt x="176917" y="115957"/>
                  <a:pt x="202096" y="141136"/>
                  <a:pt x="202096" y="172278"/>
                </a:cubicBezTo>
                <a:lnTo>
                  <a:pt x="202096" y="178904"/>
                </a:lnTo>
                <a:cubicBezTo>
                  <a:pt x="202096" y="188015"/>
                  <a:pt x="194641" y="195470"/>
                  <a:pt x="185530" y="195470"/>
                </a:cubicBezTo>
                <a:cubicBezTo>
                  <a:pt x="176420" y="195470"/>
                  <a:pt x="168965" y="188015"/>
                  <a:pt x="168965" y="178904"/>
                </a:cubicBezTo>
                <a:lnTo>
                  <a:pt x="168965" y="172278"/>
                </a:lnTo>
                <a:cubicBezTo>
                  <a:pt x="168965" y="159440"/>
                  <a:pt x="158612" y="149087"/>
                  <a:pt x="145774" y="149087"/>
                </a:cubicBezTo>
                <a:close/>
                <a:moveTo>
                  <a:pt x="255104" y="172278"/>
                </a:moveTo>
                <a:lnTo>
                  <a:pt x="255104" y="178904"/>
                </a:lnTo>
                <a:cubicBezTo>
                  <a:pt x="255104" y="188015"/>
                  <a:pt x="247650" y="195470"/>
                  <a:pt x="238539" y="195470"/>
                </a:cubicBezTo>
                <a:cubicBezTo>
                  <a:pt x="229428" y="195470"/>
                  <a:pt x="221974" y="188015"/>
                  <a:pt x="221974" y="178904"/>
                </a:cubicBezTo>
                <a:lnTo>
                  <a:pt x="221974" y="172278"/>
                </a:lnTo>
                <a:cubicBezTo>
                  <a:pt x="221974" y="141136"/>
                  <a:pt x="247153" y="115957"/>
                  <a:pt x="278296" y="115957"/>
                </a:cubicBezTo>
                <a:cubicBezTo>
                  <a:pt x="309438" y="115957"/>
                  <a:pt x="334617" y="141136"/>
                  <a:pt x="334617" y="172278"/>
                </a:cubicBezTo>
                <a:lnTo>
                  <a:pt x="334617" y="178904"/>
                </a:lnTo>
                <a:cubicBezTo>
                  <a:pt x="334617" y="188015"/>
                  <a:pt x="327163" y="195470"/>
                  <a:pt x="318052" y="195470"/>
                </a:cubicBezTo>
                <a:cubicBezTo>
                  <a:pt x="308941" y="195470"/>
                  <a:pt x="301487" y="188015"/>
                  <a:pt x="301487" y="178904"/>
                </a:cubicBezTo>
                <a:lnTo>
                  <a:pt x="301487" y="172278"/>
                </a:lnTo>
                <a:cubicBezTo>
                  <a:pt x="301487" y="159440"/>
                  <a:pt x="291134" y="149087"/>
                  <a:pt x="278296" y="149087"/>
                </a:cubicBezTo>
                <a:cubicBezTo>
                  <a:pt x="265458" y="149087"/>
                  <a:pt x="255104" y="159440"/>
                  <a:pt x="255104" y="172278"/>
                </a:cubicBezTo>
                <a:close/>
              </a:path>
            </a:pathLst>
          </a:custGeom>
          <a:solidFill>
            <a:srgbClr val="D4AF37"/>
          </a:solidFill>
          <a:ln/>
        </p:spPr>
      </p:sp>
      <p:sp>
        <p:nvSpPr>
          <p:cNvPr id="18" name="Text 16"/>
          <p:cNvSpPr/>
          <p:nvPr/>
        </p:nvSpPr>
        <p:spPr>
          <a:xfrm>
            <a:off x="4427791" y="2668104"/>
            <a:ext cx="3330713" cy="282713"/>
          </a:xfrm>
          <a:prstGeom prst="rect">
            <a:avLst/>
          </a:prstGeom>
          <a:noFill/>
          <a:ln/>
        </p:spPr>
        <p:txBody>
          <a:bodyPr wrap="square" lIns="0" tIns="0" rIns="0" bIns="0" rtlCol="0" anchor="ctr"/>
          <a:lstStyle/>
          <a:p>
            <a:pPr algn="ctr">
              <a:lnSpc>
                <a:spcPct val="110000"/>
              </a:lnSpc>
            </a:pPr>
            <a:r>
              <a:rPr lang="en-US" sz="1670" b="1" dirty="0">
                <a:solidFill>
                  <a:srgbClr val="F5E6C8"/>
                </a:solidFill>
                <a:latin typeface="Unna" pitchFamily="34" charset="0"/>
                <a:ea typeface="Unna" pitchFamily="34" charset="-122"/>
                <a:cs typeface="Unna" pitchFamily="34" charset="-120"/>
              </a:rPr>
              <a:t>Joy &amp; Play</a:t>
            </a:r>
            <a:endParaRPr lang="en-US" sz="1600" dirty="0"/>
          </a:p>
        </p:txBody>
      </p:sp>
      <p:sp>
        <p:nvSpPr>
          <p:cNvPr id="19" name="Shape 17"/>
          <p:cNvSpPr/>
          <p:nvPr/>
        </p:nvSpPr>
        <p:spPr>
          <a:xfrm>
            <a:off x="4498469" y="3092174"/>
            <a:ext cx="3207026" cy="1669774"/>
          </a:xfrm>
          <a:custGeom>
            <a:avLst/>
            <a:gdLst/>
            <a:ahLst/>
            <a:cxnLst/>
            <a:rect l="l" t="t" r="r" b="b"/>
            <a:pathLst>
              <a:path w="3207026" h="1669774">
                <a:moveTo>
                  <a:pt x="35339" y="0"/>
                </a:moveTo>
                <a:lnTo>
                  <a:pt x="3136345" y="0"/>
                </a:lnTo>
                <a:cubicBezTo>
                  <a:pt x="3175381" y="0"/>
                  <a:pt x="3207026" y="31645"/>
                  <a:pt x="3207026" y="70682"/>
                </a:cubicBezTo>
                <a:lnTo>
                  <a:pt x="3207026" y="1599092"/>
                </a:lnTo>
                <a:cubicBezTo>
                  <a:pt x="3207026" y="1638129"/>
                  <a:pt x="3175381" y="1669774"/>
                  <a:pt x="3136345" y="1669774"/>
                </a:cubicBezTo>
                <a:lnTo>
                  <a:pt x="35339" y="1669774"/>
                </a:lnTo>
                <a:cubicBezTo>
                  <a:pt x="15822" y="1669774"/>
                  <a:pt x="0" y="1653952"/>
                  <a:pt x="0" y="1634435"/>
                </a:cubicBezTo>
                <a:lnTo>
                  <a:pt x="0" y="35339"/>
                </a:lnTo>
                <a:cubicBezTo>
                  <a:pt x="0" y="15835"/>
                  <a:pt x="15835" y="0"/>
                  <a:pt x="35339" y="0"/>
                </a:cubicBezTo>
                <a:close/>
              </a:path>
            </a:pathLst>
          </a:custGeom>
          <a:solidFill>
            <a:srgbClr val="0A3A2A">
              <a:alpha val="60000"/>
            </a:srgbClr>
          </a:solidFill>
          <a:ln/>
        </p:spPr>
      </p:sp>
      <p:sp>
        <p:nvSpPr>
          <p:cNvPr id="20" name="Shape 18"/>
          <p:cNvSpPr/>
          <p:nvPr/>
        </p:nvSpPr>
        <p:spPr>
          <a:xfrm>
            <a:off x="4498469" y="3092174"/>
            <a:ext cx="35339" cy="1669774"/>
          </a:xfrm>
          <a:custGeom>
            <a:avLst/>
            <a:gdLst/>
            <a:ahLst/>
            <a:cxnLst/>
            <a:rect l="l" t="t" r="r" b="b"/>
            <a:pathLst>
              <a:path w="35339" h="1669774">
                <a:moveTo>
                  <a:pt x="35339" y="0"/>
                </a:moveTo>
                <a:lnTo>
                  <a:pt x="35339" y="0"/>
                </a:lnTo>
                <a:lnTo>
                  <a:pt x="35339" y="1669774"/>
                </a:lnTo>
                <a:lnTo>
                  <a:pt x="35339" y="1669774"/>
                </a:lnTo>
                <a:cubicBezTo>
                  <a:pt x="15822" y="1669774"/>
                  <a:pt x="0" y="1653952"/>
                  <a:pt x="0" y="1634435"/>
                </a:cubicBezTo>
                <a:lnTo>
                  <a:pt x="0" y="35339"/>
                </a:lnTo>
                <a:cubicBezTo>
                  <a:pt x="0" y="15835"/>
                  <a:pt x="15835" y="0"/>
                  <a:pt x="35339" y="0"/>
                </a:cubicBezTo>
                <a:close/>
              </a:path>
            </a:pathLst>
          </a:custGeom>
          <a:solidFill>
            <a:srgbClr val="D4AF37"/>
          </a:solidFill>
          <a:ln/>
        </p:spPr>
      </p:sp>
      <p:sp>
        <p:nvSpPr>
          <p:cNvPr id="21" name="Text 19"/>
          <p:cNvSpPr/>
          <p:nvPr/>
        </p:nvSpPr>
        <p:spPr>
          <a:xfrm>
            <a:off x="4692834" y="3268870"/>
            <a:ext cx="2906643" cy="212035"/>
          </a:xfrm>
          <a:prstGeom prst="rect">
            <a:avLst/>
          </a:prstGeom>
          <a:noFill/>
          <a:ln/>
        </p:spPr>
        <p:txBody>
          <a:bodyPr wrap="square" lIns="0" tIns="0" rIns="0" bIns="0" rtlCol="0" anchor="ctr"/>
          <a:lstStyle/>
          <a:p>
            <a:pPr>
              <a:lnSpc>
                <a:spcPct val="130000"/>
              </a:lnSpc>
            </a:pPr>
            <a:r>
              <a:rPr lang="en-US" sz="1113" b="1" dirty="0">
                <a:solidFill>
                  <a:srgbClr val="D4AF37"/>
                </a:solidFill>
                <a:latin typeface="Quattrocento Sans" pitchFamily="34" charset="0"/>
                <a:ea typeface="Quattrocento Sans" pitchFamily="34" charset="-122"/>
                <a:cs typeface="Quattrocento Sans" pitchFamily="34" charset="-120"/>
              </a:rPr>
              <a:t>Permissible Celebration</a:t>
            </a:r>
            <a:endParaRPr lang="en-US" sz="1600" dirty="0"/>
          </a:p>
        </p:txBody>
      </p:sp>
      <p:sp>
        <p:nvSpPr>
          <p:cNvPr id="22" name="Text 20"/>
          <p:cNvSpPr/>
          <p:nvPr/>
        </p:nvSpPr>
        <p:spPr>
          <a:xfrm>
            <a:off x="4692834" y="3551583"/>
            <a:ext cx="2915478" cy="1033670"/>
          </a:xfrm>
          <a:prstGeom prst="rect">
            <a:avLst/>
          </a:prstGeom>
          <a:noFill/>
          <a:ln/>
        </p:spPr>
        <p:txBody>
          <a:bodyPr wrap="square" lIns="0" tIns="0" rIns="0" bIns="0" rtlCol="0" anchor="ctr"/>
          <a:lstStyle/>
          <a:p>
            <a:pPr>
              <a:lnSpc>
                <a:spcPct val="140000"/>
              </a:lnSpc>
            </a:pPr>
            <a:r>
              <a:rPr lang="en-US" sz="1252" dirty="0">
                <a:solidFill>
                  <a:srgbClr val="F5E6C8">
                    <a:alpha val="90000"/>
                  </a:srgbClr>
                </a:solidFill>
                <a:latin typeface="Quattrocento Sans" pitchFamily="34" charset="0"/>
                <a:ea typeface="Quattrocento Sans" pitchFamily="34" charset="-122"/>
                <a:cs typeface="Quattrocento Sans" pitchFamily="34" charset="-120"/>
              </a:rPr>
              <a:t>Eid is a time for </a:t>
            </a:r>
            <a:pPr>
              <a:lnSpc>
                <a:spcPct val="140000"/>
              </a:lnSpc>
            </a:pPr>
            <a:r>
              <a:rPr lang="en-US" sz="1252" b="1" dirty="0">
                <a:solidFill>
                  <a:srgbClr val="D4AF37"/>
                </a:solidFill>
                <a:latin typeface="Quattrocento Sans" pitchFamily="34" charset="0"/>
                <a:ea typeface="Quattrocento Sans" pitchFamily="34" charset="-122"/>
                <a:cs typeface="Quattrocento Sans" pitchFamily="34" charset="-120"/>
              </a:rPr>
              <a:t>permissible happiness</a:t>
            </a:r>
            <a:pPr>
              <a:lnSpc>
                <a:spcPct val="140000"/>
              </a:lnSpc>
            </a:pPr>
            <a:r>
              <a:rPr lang="en-US" sz="1252" dirty="0">
                <a:solidFill>
                  <a:srgbClr val="F5E6C8">
                    <a:alpha val="90000"/>
                  </a:srgbClr>
                </a:solidFill>
                <a:latin typeface="Quattrocento Sans" pitchFamily="34" charset="0"/>
                <a:ea typeface="Quattrocento Sans" pitchFamily="34" charset="-122"/>
                <a:cs typeface="Quattrocento Sans" pitchFamily="34" charset="-120"/>
              </a:rPr>
              <a:t> and celebration within Islamic boundaries. Smiling, laughing, and enjoying good company are encouraged.</a:t>
            </a:r>
            <a:endParaRPr lang="en-US" sz="1600" dirty="0"/>
          </a:p>
        </p:txBody>
      </p:sp>
      <p:sp>
        <p:nvSpPr>
          <p:cNvPr id="23" name="Shape 21"/>
          <p:cNvSpPr/>
          <p:nvPr/>
        </p:nvSpPr>
        <p:spPr>
          <a:xfrm>
            <a:off x="4480799" y="4903304"/>
            <a:ext cx="3224696" cy="1466574"/>
          </a:xfrm>
          <a:custGeom>
            <a:avLst/>
            <a:gdLst/>
            <a:ahLst/>
            <a:cxnLst/>
            <a:rect l="l" t="t" r="r" b="b"/>
            <a:pathLst>
              <a:path w="3224696" h="1466574">
                <a:moveTo>
                  <a:pt x="70674" y="0"/>
                </a:moveTo>
                <a:lnTo>
                  <a:pt x="3154021" y="0"/>
                </a:lnTo>
                <a:cubicBezTo>
                  <a:pt x="3193054" y="0"/>
                  <a:pt x="3224696" y="31642"/>
                  <a:pt x="3224696" y="70674"/>
                </a:cubicBezTo>
                <a:lnTo>
                  <a:pt x="3224696" y="1395900"/>
                </a:lnTo>
                <a:cubicBezTo>
                  <a:pt x="3224696" y="1434932"/>
                  <a:pt x="3193054" y="1466574"/>
                  <a:pt x="3154021" y="1466574"/>
                </a:cubicBezTo>
                <a:lnTo>
                  <a:pt x="70674" y="1466574"/>
                </a:lnTo>
                <a:cubicBezTo>
                  <a:pt x="31642" y="1466574"/>
                  <a:pt x="0" y="1434932"/>
                  <a:pt x="0" y="1395900"/>
                </a:cubicBezTo>
                <a:lnTo>
                  <a:pt x="0" y="70674"/>
                </a:lnTo>
                <a:cubicBezTo>
                  <a:pt x="0" y="31642"/>
                  <a:pt x="31642" y="0"/>
                  <a:pt x="70674" y="0"/>
                </a:cubicBezTo>
                <a:close/>
              </a:path>
            </a:pathLst>
          </a:custGeom>
          <a:solidFill>
            <a:srgbClr val="0A3A2A">
              <a:alpha val="50196"/>
            </a:srgbClr>
          </a:solidFill>
          <a:ln/>
        </p:spPr>
      </p:sp>
      <p:sp>
        <p:nvSpPr>
          <p:cNvPr id="24" name="Text 22"/>
          <p:cNvSpPr/>
          <p:nvPr/>
        </p:nvSpPr>
        <p:spPr>
          <a:xfrm>
            <a:off x="4622156" y="5292035"/>
            <a:ext cx="3012661" cy="689113"/>
          </a:xfrm>
          <a:prstGeom prst="rect">
            <a:avLst/>
          </a:prstGeom>
          <a:noFill/>
          <a:ln/>
        </p:spPr>
        <p:txBody>
          <a:bodyPr wrap="square" lIns="0" tIns="0" rIns="0" bIns="0" rtlCol="0" anchor="ctr"/>
          <a:lstStyle/>
          <a:p>
            <a:pPr>
              <a:lnSpc>
                <a:spcPct val="140000"/>
              </a:lnSpc>
            </a:pPr>
            <a:r>
              <a:rPr lang="en-US" sz="1113" dirty="0">
                <a:solidFill>
                  <a:srgbClr val="F5E6C8"/>
                </a:solidFill>
                <a:latin typeface="Quattrocento Sans" pitchFamily="34" charset="0"/>
                <a:ea typeface="Quattrocento Sans" pitchFamily="34" charset="-122"/>
                <a:cs typeface="Quattrocento Sans" pitchFamily="34" charset="-120"/>
              </a:rPr>
              <a:t>The Prophet (PBUH) said: </a:t>
            </a:r>
            <a:pPr>
              <a:lnSpc>
                <a:spcPct val="140000"/>
              </a:lnSpc>
            </a:pPr>
            <a:r>
              <a:rPr lang="en-US" sz="1113" dirty="0">
                <a:solidFill>
                  <a:srgbClr val="D4AF37"/>
                </a:solidFill>
                <a:latin typeface="Quattrocento Sans" pitchFamily="34" charset="0"/>
                <a:ea typeface="Quattrocento Sans" pitchFamily="34" charset="-122"/>
                <a:cs typeface="Quattrocento Sans" pitchFamily="34" charset="-120"/>
              </a:rPr>
              <a:t>"We have not been commanded to throw the world away, but to be excellent in it."</a:t>
            </a:r>
            <a:endParaRPr lang="en-US" sz="1600" dirty="0"/>
          </a:p>
        </p:txBody>
      </p:sp>
      <p:sp>
        <p:nvSpPr>
          <p:cNvPr id="25" name="Shape 23"/>
          <p:cNvSpPr/>
          <p:nvPr/>
        </p:nvSpPr>
        <p:spPr>
          <a:xfrm>
            <a:off x="8157726" y="1422400"/>
            <a:ext cx="3666435" cy="5168348"/>
          </a:xfrm>
          <a:custGeom>
            <a:avLst/>
            <a:gdLst/>
            <a:ahLst/>
            <a:cxnLst/>
            <a:rect l="l" t="t" r="r" b="b"/>
            <a:pathLst>
              <a:path w="3666435" h="5168348">
                <a:moveTo>
                  <a:pt x="106033" y="0"/>
                </a:moveTo>
                <a:lnTo>
                  <a:pt x="3560401" y="0"/>
                </a:lnTo>
                <a:cubicBezTo>
                  <a:pt x="3618962" y="0"/>
                  <a:pt x="3666435" y="47473"/>
                  <a:pt x="3666435" y="106033"/>
                </a:cubicBezTo>
                <a:lnTo>
                  <a:pt x="3666435" y="5062315"/>
                </a:lnTo>
                <a:cubicBezTo>
                  <a:pt x="3666435" y="5120875"/>
                  <a:pt x="3618962" y="5168348"/>
                  <a:pt x="3560401" y="5168348"/>
                </a:cubicBezTo>
                <a:lnTo>
                  <a:pt x="106033" y="5168348"/>
                </a:lnTo>
                <a:cubicBezTo>
                  <a:pt x="47473" y="5168348"/>
                  <a:pt x="0" y="5120875"/>
                  <a:pt x="0" y="5062315"/>
                </a:cubicBezTo>
                <a:lnTo>
                  <a:pt x="0" y="106033"/>
                </a:lnTo>
                <a:cubicBezTo>
                  <a:pt x="0" y="47512"/>
                  <a:pt x="47512" y="0"/>
                  <a:pt x="106033" y="0"/>
                </a:cubicBezTo>
                <a:close/>
              </a:path>
            </a:pathLst>
          </a:custGeom>
          <a:gradFill rotWithShape="1" flip="none">
            <a:gsLst>
              <a:gs pos="0">
                <a:srgbClr val="D4AF37">
                  <a:alpha val="30000"/>
                </a:srgbClr>
              </a:gs>
              <a:gs pos="100000">
                <a:srgbClr val="1A5E4A">
                  <a:alpha val="40000"/>
                </a:srgbClr>
              </a:gs>
            </a:gsLst>
            <a:lin ang="2700000" scaled="1"/>
          </a:gradFill>
          <a:ln w="25400">
            <a:solidFill>
              <a:srgbClr val="D4AF37">
                <a:alpha val="60000"/>
              </a:srgbClr>
            </a:solidFill>
            <a:prstDash val="solid"/>
          </a:ln>
        </p:spPr>
      </p:sp>
      <p:sp>
        <p:nvSpPr>
          <p:cNvPr id="26" name="Shape 24"/>
          <p:cNvSpPr/>
          <p:nvPr/>
        </p:nvSpPr>
        <p:spPr>
          <a:xfrm>
            <a:off x="9585371" y="1660939"/>
            <a:ext cx="812800" cy="812800"/>
          </a:xfrm>
          <a:custGeom>
            <a:avLst/>
            <a:gdLst/>
            <a:ahLst/>
            <a:cxnLst/>
            <a:rect l="l" t="t" r="r" b="b"/>
            <a:pathLst>
              <a:path w="812800" h="812800">
                <a:moveTo>
                  <a:pt x="406400" y="0"/>
                </a:moveTo>
                <a:lnTo>
                  <a:pt x="406400" y="0"/>
                </a:lnTo>
                <a:cubicBezTo>
                  <a:pt x="630698" y="0"/>
                  <a:pt x="812800" y="182102"/>
                  <a:pt x="812800" y="406400"/>
                </a:cubicBezTo>
                <a:lnTo>
                  <a:pt x="812800" y="406400"/>
                </a:lnTo>
                <a:cubicBezTo>
                  <a:pt x="812800" y="630698"/>
                  <a:pt x="630698" y="812800"/>
                  <a:pt x="406400" y="812800"/>
                </a:cubicBezTo>
                <a:lnTo>
                  <a:pt x="406400" y="812800"/>
                </a:lnTo>
                <a:cubicBezTo>
                  <a:pt x="182102" y="812800"/>
                  <a:pt x="0" y="630698"/>
                  <a:pt x="0" y="406400"/>
                </a:cubicBezTo>
                <a:lnTo>
                  <a:pt x="0" y="406400"/>
                </a:lnTo>
                <a:cubicBezTo>
                  <a:pt x="0" y="182102"/>
                  <a:pt x="182102" y="0"/>
                  <a:pt x="406400" y="0"/>
                </a:cubicBezTo>
                <a:close/>
              </a:path>
            </a:pathLst>
          </a:custGeom>
          <a:solidFill>
            <a:srgbClr val="D4AF37">
              <a:alpha val="30196"/>
            </a:srgbClr>
          </a:solidFill>
          <a:ln w="50800">
            <a:solidFill>
              <a:srgbClr val="D4AF37">
                <a:alpha val="50196"/>
              </a:srgbClr>
            </a:solidFill>
            <a:prstDash val="solid"/>
          </a:ln>
        </p:spPr>
      </p:sp>
      <p:sp>
        <p:nvSpPr>
          <p:cNvPr id="27" name="Shape 25"/>
          <p:cNvSpPr/>
          <p:nvPr/>
        </p:nvSpPr>
        <p:spPr>
          <a:xfrm>
            <a:off x="9726728" y="1855304"/>
            <a:ext cx="530087" cy="424070"/>
          </a:xfrm>
          <a:custGeom>
            <a:avLst/>
            <a:gdLst/>
            <a:ahLst/>
            <a:cxnLst/>
            <a:rect l="l" t="t" r="r" b="b"/>
            <a:pathLst>
              <a:path w="530087" h="424070">
                <a:moveTo>
                  <a:pt x="265043" y="-26504"/>
                </a:moveTo>
                <a:cubicBezTo>
                  <a:pt x="283329" y="-26504"/>
                  <a:pt x="298174" y="-11659"/>
                  <a:pt x="298174" y="6626"/>
                </a:cubicBezTo>
                <a:cubicBezTo>
                  <a:pt x="298174" y="24911"/>
                  <a:pt x="283329" y="39757"/>
                  <a:pt x="265043" y="39757"/>
                </a:cubicBezTo>
                <a:cubicBezTo>
                  <a:pt x="246758" y="39757"/>
                  <a:pt x="231913" y="24911"/>
                  <a:pt x="231913" y="6626"/>
                </a:cubicBezTo>
                <a:cubicBezTo>
                  <a:pt x="231913" y="-11659"/>
                  <a:pt x="246758" y="-26504"/>
                  <a:pt x="265043" y="-26504"/>
                </a:cubicBezTo>
                <a:close/>
                <a:moveTo>
                  <a:pt x="33130" y="53009"/>
                </a:moveTo>
                <a:cubicBezTo>
                  <a:pt x="51435" y="53009"/>
                  <a:pt x="66261" y="67835"/>
                  <a:pt x="66261" y="86139"/>
                </a:cubicBezTo>
                <a:lnTo>
                  <a:pt x="66261" y="218827"/>
                </a:lnTo>
                <a:cubicBezTo>
                  <a:pt x="66261" y="232907"/>
                  <a:pt x="71810" y="246408"/>
                  <a:pt x="81749" y="256347"/>
                </a:cubicBezTo>
                <a:lnTo>
                  <a:pt x="124073" y="298671"/>
                </a:lnTo>
                <a:cubicBezTo>
                  <a:pt x="130948" y="305545"/>
                  <a:pt x="141715" y="306622"/>
                  <a:pt x="149750" y="301238"/>
                </a:cubicBezTo>
                <a:cubicBezTo>
                  <a:pt x="160434" y="294115"/>
                  <a:pt x="161925" y="278958"/>
                  <a:pt x="152814" y="269930"/>
                </a:cubicBezTo>
                <a:cubicBezTo>
                  <a:pt x="146768" y="263884"/>
                  <a:pt x="133681" y="250797"/>
                  <a:pt x="113720" y="230836"/>
                </a:cubicBezTo>
                <a:cubicBezTo>
                  <a:pt x="103367" y="220483"/>
                  <a:pt x="103367" y="203669"/>
                  <a:pt x="113720" y="193316"/>
                </a:cubicBezTo>
                <a:cubicBezTo>
                  <a:pt x="124073" y="182963"/>
                  <a:pt x="140887" y="182963"/>
                  <a:pt x="151240" y="193316"/>
                </a:cubicBezTo>
                <a:cubicBezTo>
                  <a:pt x="171202" y="213277"/>
                  <a:pt x="184288" y="226364"/>
                  <a:pt x="190334" y="232410"/>
                </a:cubicBezTo>
                <a:lnTo>
                  <a:pt x="190334" y="232410"/>
                </a:lnTo>
                <a:lnTo>
                  <a:pt x="211289" y="253365"/>
                </a:lnTo>
                <a:cubicBezTo>
                  <a:pt x="228683" y="270758"/>
                  <a:pt x="238456" y="294364"/>
                  <a:pt x="238456" y="318963"/>
                </a:cubicBezTo>
                <a:lnTo>
                  <a:pt x="238456" y="384313"/>
                </a:lnTo>
                <a:cubicBezTo>
                  <a:pt x="238456" y="406262"/>
                  <a:pt x="220649" y="424070"/>
                  <a:pt x="198700" y="424070"/>
                </a:cubicBezTo>
                <a:lnTo>
                  <a:pt x="143455" y="424070"/>
                </a:lnTo>
                <a:cubicBezTo>
                  <a:pt x="129374" y="424070"/>
                  <a:pt x="115874" y="418520"/>
                  <a:pt x="105935" y="408581"/>
                </a:cubicBezTo>
                <a:lnTo>
                  <a:pt x="23274" y="325838"/>
                </a:lnTo>
                <a:cubicBezTo>
                  <a:pt x="8365" y="310929"/>
                  <a:pt x="0" y="290720"/>
                  <a:pt x="0" y="269599"/>
                </a:cubicBezTo>
                <a:lnTo>
                  <a:pt x="0" y="86139"/>
                </a:lnTo>
                <a:cubicBezTo>
                  <a:pt x="0" y="67835"/>
                  <a:pt x="14826" y="53009"/>
                  <a:pt x="33130" y="53009"/>
                </a:cubicBezTo>
                <a:close/>
                <a:moveTo>
                  <a:pt x="496957" y="53009"/>
                </a:moveTo>
                <a:cubicBezTo>
                  <a:pt x="515261" y="53009"/>
                  <a:pt x="530087" y="67835"/>
                  <a:pt x="530087" y="86139"/>
                </a:cubicBezTo>
                <a:lnTo>
                  <a:pt x="530087" y="269599"/>
                </a:lnTo>
                <a:cubicBezTo>
                  <a:pt x="530087" y="290720"/>
                  <a:pt x="521722" y="310929"/>
                  <a:pt x="506813" y="325838"/>
                </a:cubicBezTo>
                <a:lnTo>
                  <a:pt x="424070" y="408581"/>
                </a:lnTo>
                <a:cubicBezTo>
                  <a:pt x="414130" y="418520"/>
                  <a:pt x="400630" y="424070"/>
                  <a:pt x="386549" y="424070"/>
                </a:cubicBezTo>
                <a:lnTo>
                  <a:pt x="331304" y="424070"/>
                </a:lnTo>
                <a:cubicBezTo>
                  <a:pt x="309355" y="424070"/>
                  <a:pt x="291548" y="406262"/>
                  <a:pt x="291548" y="384313"/>
                </a:cubicBezTo>
                <a:lnTo>
                  <a:pt x="291548" y="318963"/>
                </a:lnTo>
                <a:cubicBezTo>
                  <a:pt x="291548" y="294364"/>
                  <a:pt x="301321" y="270758"/>
                  <a:pt x="318715" y="253365"/>
                </a:cubicBezTo>
                <a:lnTo>
                  <a:pt x="339670" y="232410"/>
                </a:lnTo>
                <a:lnTo>
                  <a:pt x="339670" y="232410"/>
                </a:lnTo>
                <a:cubicBezTo>
                  <a:pt x="345716" y="226364"/>
                  <a:pt x="358803" y="213277"/>
                  <a:pt x="378764" y="193316"/>
                </a:cubicBezTo>
                <a:cubicBezTo>
                  <a:pt x="389117" y="182963"/>
                  <a:pt x="405931" y="182963"/>
                  <a:pt x="416284" y="193316"/>
                </a:cubicBezTo>
                <a:cubicBezTo>
                  <a:pt x="426637" y="203669"/>
                  <a:pt x="426637" y="220483"/>
                  <a:pt x="416284" y="230836"/>
                </a:cubicBezTo>
                <a:cubicBezTo>
                  <a:pt x="396323" y="250797"/>
                  <a:pt x="383236" y="263884"/>
                  <a:pt x="377190" y="269930"/>
                </a:cubicBezTo>
                <a:cubicBezTo>
                  <a:pt x="368079" y="279041"/>
                  <a:pt x="369570" y="294115"/>
                  <a:pt x="380255" y="301238"/>
                </a:cubicBezTo>
                <a:cubicBezTo>
                  <a:pt x="388289" y="306622"/>
                  <a:pt x="399056" y="305545"/>
                  <a:pt x="405931" y="298671"/>
                </a:cubicBezTo>
                <a:lnTo>
                  <a:pt x="448255" y="256347"/>
                </a:lnTo>
                <a:cubicBezTo>
                  <a:pt x="458194" y="246408"/>
                  <a:pt x="463743" y="232907"/>
                  <a:pt x="463743" y="218827"/>
                </a:cubicBezTo>
                <a:lnTo>
                  <a:pt x="463826" y="86139"/>
                </a:lnTo>
                <a:cubicBezTo>
                  <a:pt x="463826" y="67835"/>
                  <a:pt x="478652" y="53009"/>
                  <a:pt x="496957" y="53009"/>
                </a:cubicBezTo>
                <a:close/>
                <a:moveTo>
                  <a:pt x="318466" y="123411"/>
                </a:moveTo>
                <a:lnTo>
                  <a:pt x="302067" y="109579"/>
                </a:lnTo>
                <a:lnTo>
                  <a:pt x="311260" y="183128"/>
                </a:lnTo>
                <a:cubicBezTo>
                  <a:pt x="312586" y="194062"/>
                  <a:pt x="304883" y="203918"/>
                  <a:pt x="294033" y="205326"/>
                </a:cubicBezTo>
                <a:cubicBezTo>
                  <a:pt x="283182" y="206734"/>
                  <a:pt x="273243" y="198948"/>
                  <a:pt x="271835" y="188098"/>
                </a:cubicBezTo>
                <a:lnTo>
                  <a:pt x="268191" y="159109"/>
                </a:lnTo>
                <a:lnTo>
                  <a:pt x="261896" y="159109"/>
                </a:lnTo>
                <a:lnTo>
                  <a:pt x="258252" y="188098"/>
                </a:lnTo>
                <a:cubicBezTo>
                  <a:pt x="256927" y="199031"/>
                  <a:pt x="246987" y="206734"/>
                  <a:pt x="236054" y="205326"/>
                </a:cubicBezTo>
                <a:cubicBezTo>
                  <a:pt x="225121" y="203918"/>
                  <a:pt x="217418" y="194062"/>
                  <a:pt x="218827" y="183128"/>
                </a:cubicBezTo>
                <a:lnTo>
                  <a:pt x="228020" y="109579"/>
                </a:lnTo>
                <a:lnTo>
                  <a:pt x="211621" y="123411"/>
                </a:lnTo>
                <a:cubicBezTo>
                  <a:pt x="203255" y="130534"/>
                  <a:pt x="190666" y="129457"/>
                  <a:pt x="183625" y="121092"/>
                </a:cubicBezTo>
                <a:cubicBezTo>
                  <a:pt x="176585" y="112726"/>
                  <a:pt x="177579" y="100137"/>
                  <a:pt x="185945" y="93097"/>
                </a:cubicBezTo>
                <a:lnTo>
                  <a:pt x="209053" y="73550"/>
                </a:lnTo>
                <a:cubicBezTo>
                  <a:pt x="224707" y="60297"/>
                  <a:pt x="244585" y="53009"/>
                  <a:pt x="265043" y="53009"/>
                </a:cubicBezTo>
                <a:cubicBezTo>
                  <a:pt x="285502" y="53009"/>
                  <a:pt x="305380" y="60297"/>
                  <a:pt x="321034" y="73467"/>
                </a:cubicBezTo>
                <a:lnTo>
                  <a:pt x="344142" y="93014"/>
                </a:lnTo>
                <a:cubicBezTo>
                  <a:pt x="352508" y="100137"/>
                  <a:pt x="353585" y="112643"/>
                  <a:pt x="346462" y="121009"/>
                </a:cubicBezTo>
                <a:cubicBezTo>
                  <a:pt x="339338" y="129374"/>
                  <a:pt x="326832" y="130451"/>
                  <a:pt x="318466" y="123328"/>
                </a:cubicBezTo>
                <a:close/>
              </a:path>
            </a:pathLst>
          </a:custGeom>
          <a:solidFill>
            <a:srgbClr val="D4AF37"/>
          </a:solidFill>
          <a:ln/>
        </p:spPr>
      </p:sp>
      <p:sp>
        <p:nvSpPr>
          <p:cNvPr id="28" name="Text 26"/>
          <p:cNvSpPr/>
          <p:nvPr/>
        </p:nvSpPr>
        <p:spPr>
          <a:xfrm>
            <a:off x="8325587" y="2668104"/>
            <a:ext cx="3330713" cy="282713"/>
          </a:xfrm>
          <a:prstGeom prst="rect">
            <a:avLst/>
          </a:prstGeom>
          <a:noFill/>
          <a:ln/>
        </p:spPr>
        <p:txBody>
          <a:bodyPr wrap="square" lIns="0" tIns="0" rIns="0" bIns="0" rtlCol="0" anchor="ctr"/>
          <a:lstStyle/>
          <a:p>
            <a:pPr algn="ctr">
              <a:lnSpc>
                <a:spcPct val="110000"/>
              </a:lnSpc>
            </a:pPr>
            <a:r>
              <a:rPr lang="en-US" sz="1670" b="1" dirty="0">
                <a:solidFill>
                  <a:srgbClr val="F5E6C8"/>
                </a:solidFill>
                <a:latin typeface="Unna" pitchFamily="34" charset="0"/>
                <a:ea typeface="Unna" pitchFamily="34" charset="-122"/>
                <a:cs typeface="Unna" pitchFamily="34" charset="-120"/>
              </a:rPr>
              <a:t>Inclusivity</a:t>
            </a:r>
            <a:endParaRPr lang="en-US" sz="1600" dirty="0"/>
          </a:p>
        </p:txBody>
      </p:sp>
      <p:sp>
        <p:nvSpPr>
          <p:cNvPr id="29" name="Shape 27"/>
          <p:cNvSpPr/>
          <p:nvPr/>
        </p:nvSpPr>
        <p:spPr>
          <a:xfrm>
            <a:off x="8387430" y="3101009"/>
            <a:ext cx="3207026" cy="1687443"/>
          </a:xfrm>
          <a:custGeom>
            <a:avLst/>
            <a:gdLst/>
            <a:ahLst/>
            <a:cxnLst/>
            <a:rect l="l" t="t" r="r" b="b"/>
            <a:pathLst>
              <a:path w="3207026" h="1687443">
                <a:moveTo>
                  <a:pt x="70670" y="0"/>
                </a:moveTo>
                <a:lnTo>
                  <a:pt x="3136356" y="0"/>
                </a:lnTo>
                <a:cubicBezTo>
                  <a:pt x="3175386" y="0"/>
                  <a:pt x="3207026" y="31640"/>
                  <a:pt x="3207026" y="70670"/>
                </a:cubicBezTo>
                <a:lnTo>
                  <a:pt x="3207026" y="1616773"/>
                </a:lnTo>
                <a:cubicBezTo>
                  <a:pt x="3207026" y="1655777"/>
                  <a:pt x="3175360" y="1687443"/>
                  <a:pt x="3136356" y="1687443"/>
                </a:cubicBezTo>
                <a:lnTo>
                  <a:pt x="70670" y="1687443"/>
                </a:lnTo>
                <a:cubicBezTo>
                  <a:pt x="31640" y="1687443"/>
                  <a:pt x="0" y="1655803"/>
                  <a:pt x="0" y="1616773"/>
                </a:cubicBezTo>
                <a:lnTo>
                  <a:pt x="0" y="70670"/>
                </a:lnTo>
                <a:cubicBezTo>
                  <a:pt x="0" y="31666"/>
                  <a:pt x="31666" y="0"/>
                  <a:pt x="70670" y="0"/>
                </a:cubicBezTo>
                <a:close/>
              </a:path>
            </a:pathLst>
          </a:custGeom>
          <a:solidFill>
            <a:srgbClr val="0A3A2A">
              <a:alpha val="70196"/>
            </a:srgbClr>
          </a:solidFill>
          <a:ln w="25400">
            <a:solidFill>
              <a:srgbClr val="D4AF37">
                <a:alpha val="40000"/>
              </a:srgbClr>
            </a:solidFill>
            <a:prstDash val="solid"/>
          </a:ln>
        </p:spPr>
      </p:sp>
      <p:sp>
        <p:nvSpPr>
          <p:cNvPr id="30" name="Text 28"/>
          <p:cNvSpPr/>
          <p:nvPr/>
        </p:nvSpPr>
        <p:spPr>
          <a:xfrm>
            <a:off x="8572961" y="3286539"/>
            <a:ext cx="2906643" cy="212035"/>
          </a:xfrm>
          <a:prstGeom prst="rect">
            <a:avLst/>
          </a:prstGeom>
          <a:noFill/>
          <a:ln/>
        </p:spPr>
        <p:txBody>
          <a:bodyPr wrap="square" lIns="0" tIns="0" rIns="0" bIns="0" rtlCol="0" anchor="ctr"/>
          <a:lstStyle/>
          <a:p>
            <a:pPr>
              <a:lnSpc>
                <a:spcPct val="130000"/>
              </a:lnSpc>
            </a:pPr>
            <a:r>
              <a:rPr lang="en-US" sz="1113" b="1" dirty="0">
                <a:solidFill>
                  <a:srgbClr val="D4AF37"/>
                </a:solidFill>
                <a:latin typeface="Quattrocento Sans" pitchFamily="34" charset="0"/>
                <a:ea typeface="Quattrocento Sans" pitchFamily="34" charset="-122"/>
                <a:cs typeface="Quattrocento Sans" pitchFamily="34" charset="-120"/>
              </a:rPr>
              <a:t>Including the Vulnerable</a:t>
            </a:r>
            <a:endParaRPr lang="en-US" sz="1600" dirty="0"/>
          </a:p>
        </p:txBody>
      </p:sp>
      <p:sp>
        <p:nvSpPr>
          <p:cNvPr id="31" name="Text 29"/>
          <p:cNvSpPr/>
          <p:nvPr/>
        </p:nvSpPr>
        <p:spPr>
          <a:xfrm>
            <a:off x="8572961" y="3569252"/>
            <a:ext cx="2915478" cy="1033670"/>
          </a:xfrm>
          <a:prstGeom prst="rect">
            <a:avLst/>
          </a:prstGeom>
          <a:noFill/>
          <a:ln/>
        </p:spPr>
        <p:txBody>
          <a:bodyPr wrap="square" lIns="0" tIns="0" rIns="0" bIns="0" rtlCol="0" anchor="ctr"/>
          <a:lstStyle/>
          <a:p>
            <a:pPr>
              <a:lnSpc>
                <a:spcPct val="140000"/>
              </a:lnSpc>
            </a:pPr>
            <a:r>
              <a:rPr lang="en-US" sz="1252" dirty="0">
                <a:solidFill>
                  <a:srgbClr val="F5E6C8">
                    <a:alpha val="90000"/>
                  </a:srgbClr>
                </a:solidFill>
                <a:latin typeface="Quattrocento Sans" pitchFamily="34" charset="0"/>
                <a:ea typeface="Quattrocento Sans" pitchFamily="34" charset="-122"/>
                <a:cs typeface="Quattrocento Sans" pitchFamily="34" charset="-120"/>
              </a:rPr>
              <a:t>Ensure </a:t>
            </a:r>
            <a:pPr>
              <a:lnSpc>
                <a:spcPct val="140000"/>
              </a:lnSpc>
            </a:pPr>
            <a:r>
              <a:rPr lang="en-US" sz="1252" b="1" dirty="0">
                <a:solidFill>
                  <a:srgbClr val="D4AF37"/>
                </a:solidFill>
                <a:latin typeface="Quattrocento Sans" pitchFamily="34" charset="0"/>
                <a:ea typeface="Quattrocento Sans" pitchFamily="34" charset="-122"/>
                <a:cs typeface="Quattrocento Sans" pitchFamily="34" charset="-120"/>
              </a:rPr>
              <a:t>orphans, the poor, and the needy</a:t>
            </a:r>
            <a:pPr>
              <a:lnSpc>
                <a:spcPct val="140000"/>
              </a:lnSpc>
            </a:pPr>
            <a:r>
              <a:rPr lang="en-US" sz="1252" dirty="0">
                <a:solidFill>
                  <a:srgbClr val="F5E6C8">
                    <a:alpha val="90000"/>
                  </a:srgbClr>
                </a:solidFill>
                <a:latin typeface="Quattrocento Sans" pitchFamily="34" charset="0"/>
                <a:ea typeface="Quattrocento Sans" pitchFamily="34" charset="-122"/>
                <a:cs typeface="Quattrocento Sans" pitchFamily="34" charset="-120"/>
              </a:rPr>
              <a:t> are included in the joy. Invite them to meals, give them gifts, and make them feel part of the community.</a:t>
            </a:r>
            <a:endParaRPr lang="en-US" sz="1600" dirty="0"/>
          </a:p>
        </p:txBody>
      </p:sp>
      <p:sp>
        <p:nvSpPr>
          <p:cNvPr id="32" name="Shape 30"/>
          <p:cNvSpPr/>
          <p:nvPr/>
        </p:nvSpPr>
        <p:spPr>
          <a:xfrm>
            <a:off x="8378595" y="4938643"/>
            <a:ext cx="3224696" cy="1431235"/>
          </a:xfrm>
          <a:custGeom>
            <a:avLst/>
            <a:gdLst/>
            <a:ahLst/>
            <a:cxnLst/>
            <a:rect l="l" t="t" r="r" b="b"/>
            <a:pathLst>
              <a:path w="3224696" h="1431235">
                <a:moveTo>
                  <a:pt x="70674" y="0"/>
                </a:moveTo>
                <a:lnTo>
                  <a:pt x="3154021" y="0"/>
                </a:lnTo>
                <a:cubicBezTo>
                  <a:pt x="3193054" y="0"/>
                  <a:pt x="3224696" y="31642"/>
                  <a:pt x="3224696" y="70674"/>
                </a:cubicBezTo>
                <a:lnTo>
                  <a:pt x="3224696" y="1360560"/>
                </a:lnTo>
                <a:cubicBezTo>
                  <a:pt x="3224696" y="1399593"/>
                  <a:pt x="3193054" y="1431235"/>
                  <a:pt x="3154021" y="1431235"/>
                </a:cubicBezTo>
                <a:lnTo>
                  <a:pt x="70674" y="1431235"/>
                </a:lnTo>
                <a:cubicBezTo>
                  <a:pt x="31642" y="1431235"/>
                  <a:pt x="0" y="1399593"/>
                  <a:pt x="0" y="1360560"/>
                </a:cubicBezTo>
                <a:lnTo>
                  <a:pt x="0" y="70674"/>
                </a:lnTo>
                <a:cubicBezTo>
                  <a:pt x="0" y="31642"/>
                  <a:pt x="31642" y="0"/>
                  <a:pt x="70674" y="0"/>
                </a:cubicBezTo>
                <a:close/>
              </a:path>
            </a:pathLst>
          </a:custGeom>
          <a:solidFill>
            <a:srgbClr val="0A3A2A">
              <a:alpha val="60000"/>
            </a:srgbClr>
          </a:solidFill>
          <a:ln/>
        </p:spPr>
      </p:sp>
      <p:sp>
        <p:nvSpPr>
          <p:cNvPr id="33" name="Text 31"/>
          <p:cNvSpPr/>
          <p:nvPr/>
        </p:nvSpPr>
        <p:spPr>
          <a:xfrm>
            <a:off x="8519952" y="5080000"/>
            <a:ext cx="3012661" cy="1148522"/>
          </a:xfrm>
          <a:prstGeom prst="rect">
            <a:avLst/>
          </a:prstGeom>
          <a:noFill/>
          <a:ln/>
        </p:spPr>
        <p:txBody>
          <a:bodyPr wrap="square" lIns="0" tIns="0" rIns="0" bIns="0" rtlCol="0" anchor="ctr"/>
          <a:lstStyle/>
          <a:p>
            <a:pPr>
              <a:lnSpc>
                <a:spcPct val="140000"/>
              </a:lnSpc>
            </a:pPr>
            <a:r>
              <a:rPr lang="en-US" sz="1113" dirty="0">
                <a:solidFill>
                  <a:srgbClr val="F5E6C8"/>
                </a:solidFill>
                <a:latin typeface="Quattrocento Sans" pitchFamily="34" charset="0"/>
                <a:ea typeface="Quattrocento Sans" pitchFamily="34" charset="-122"/>
                <a:cs typeface="Quattrocento Sans" pitchFamily="34" charset="-120"/>
              </a:rPr>
              <a:t>The Prophet (PBUH) was especially compassionate to orphans, often saying: </a:t>
            </a:r>
            <a:pPr>
              <a:lnSpc>
                <a:spcPct val="140000"/>
              </a:lnSpc>
            </a:pPr>
            <a:r>
              <a:rPr lang="en-US" sz="1113" dirty="0">
                <a:solidFill>
                  <a:srgbClr val="D4AF37"/>
                </a:solidFill>
                <a:latin typeface="Quattrocento Sans" pitchFamily="34" charset="0"/>
                <a:ea typeface="Quattrocento Sans" pitchFamily="34" charset="-122"/>
                <a:cs typeface="Quattrocento Sans" pitchFamily="34" charset="-120"/>
              </a:rPr>
              <a:t>"The one who cares for an orphan and myself will be together in Paradise like this."</a:t>
            </a:r>
            <a:pPr>
              <a:lnSpc>
                <a:spcPct val="140000"/>
              </a:lnSpc>
            </a:pPr>
            <a:r>
              <a:rPr lang="en-US" sz="1113" dirty="0">
                <a:solidFill>
                  <a:srgbClr val="F5E6C8"/>
                </a:solidFill>
                <a:latin typeface="Quattrocento Sans" pitchFamily="34" charset="0"/>
                <a:ea typeface="Quattrocento Sans" pitchFamily="34" charset="-122"/>
                <a:cs typeface="Quattrocento Sans" pitchFamily="34" charset="-120"/>
              </a:rPr>
              <a:t> (holding two fingers together)</a:t>
            </a:r>
            <a:endParaRPr lang="en-US" sz="1600" dirty="0"/>
          </a:p>
        </p:txBody>
      </p:sp>
      <p:pic>
        <p:nvPicPr>
          <p:cNvPr id="34" name="Image 0" descr="https://kimi-img.moonshot.cn/pub/slides/26-03-10-21:25:55-d6o1novaa0v61fgaga60.png">    </p:cNvPr>
          <p:cNvPicPr>
            <a:picLocks noChangeAspect="1"/>
          </p:cNvPicPr>
          <p:nvPr/>
        </p:nvPicPr>
        <p:blipFill>
          <a:blip r:embed="rId1"/>
          <a:stretch>
            <a:fillRect/>
          </a:stretch>
        </p:blipFill>
        <p:spPr>
          <a:xfrm>
            <a:off x="10913220" y="184199"/>
            <a:ext cx="910940" cy="762454"/>
          </a:xfrm>
          <a:prstGeom prst="rect">
            <a:avLst/>
          </a:prstGeom>
        </p:spPr>
      </p:pic>
    </p:spTree>
  </p:cSld>
  <p:clrMapOvr>
    <a:masterClrMapping/>
  </p:clrMapOvr>
  <p:transition>
    <p:fade/>
    <p:spd val="med"/>
  </p:transition>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A3A2A"/>
        </a:solidFill>
      </p:bgPr>
    </p:bg>
    <p:spTree>
      <p:nvGrpSpPr>
        <p:cNvPr id="1" name=""/>
        <p:cNvGrpSpPr/>
        <p:nvPr/>
      </p:nvGrpSpPr>
      <p:grpSpPr>
        <a:xfrm>
          <a:off x="0" y="0"/>
          <a:ext cx="0" cy="0"/>
          <a:chOff x="0" y="0"/>
          <a:chExt cx="0" cy="0"/>
        </a:xfrm>
      </p:grpSpPr>
      <p:pic>
        <p:nvPicPr>
          <p:cNvPr id="2" name="Image 0" descr="https://kimi-web-img.moonshot.cn/img/images.stockcake.com/5dee5ccc9b294131ab3cfba6d5ab32e96522946d.jpg">    </p:cNvPr>
          <p:cNvPicPr>
            <a:picLocks noChangeAspect="1"/>
          </p:cNvPicPr>
          <p:nvPr/>
        </p:nvPicPr>
        <p:blipFill>
          <a:blip r:embed="rId1">
            <a:alphaModFix amt="30000"/>
          </a:blip>
          <a:srcRect l="0" r="0" t="34234" b="34234"/>
          <a:stretch/>
        </p:blipFill>
        <p:spPr>
          <a:xfrm>
            <a:off x="0" y="0"/>
            <a:ext cx="12192000" cy="6859618"/>
          </a:xfrm>
          <a:prstGeom prst="roundRect">
            <a:avLst>
              <a:gd name="adj" fmla="val 0"/>
            </a:avLst>
          </a:prstGeom>
        </p:spPr>
      </p:pic>
      <p:sp>
        <p:nvSpPr>
          <p:cNvPr id="3" name="Shape 0"/>
          <p:cNvSpPr/>
          <p:nvPr/>
        </p:nvSpPr>
        <p:spPr>
          <a:xfrm>
            <a:off x="0" y="0"/>
            <a:ext cx="12192000" cy="6859618"/>
          </a:xfrm>
          <a:custGeom>
            <a:avLst/>
            <a:gdLst/>
            <a:ahLst/>
            <a:cxnLst/>
            <a:rect l="l" t="t" r="r" b="b"/>
            <a:pathLst>
              <a:path w="12192000" h="6859618">
                <a:moveTo>
                  <a:pt x="0" y="0"/>
                </a:moveTo>
                <a:lnTo>
                  <a:pt x="12192000" y="0"/>
                </a:lnTo>
                <a:lnTo>
                  <a:pt x="12192000" y="6859618"/>
                </a:lnTo>
                <a:lnTo>
                  <a:pt x="0" y="6859618"/>
                </a:lnTo>
                <a:lnTo>
                  <a:pt x="0" y="0"/>
                </a:lnTo>
                <a:close/>
              </a:path>
            </a:pathLst>
          </a:custGeom>
          <a:gradFill rotWithShape="1" flip="none">
            <a:gsLst>
              <a:gs pos="0">
                <a:srgbClr val="0A3A2A">
                  <a:alpha val="95000"/>
                </a:srgbClr>
              </a:gs>
              <a:gs pos="50000">
                <a:srgbClr val="1A5E4A">
                  <a:alpha val="90000"/>
                </a:srgbClr>
              </a:gs>
              <a:gs pos="100000">
                <a:srgbClr val="0A3A2A">
                  <a:alpha val="95000"/>
                </a:srgbClr>
              </a:gs>
            </a:gsLst>
            <a:lin ang="2700000" scaled="1"/>
          </a:gradFill>
          <a:ln/>
        </p:spPr>
      </p:sp>
      <p:sp>
        <p:nvSpPr>
          <p:cNvPr id="4" name="Text 1"/>
          <p:cNvSpPr/>
          <p:nvPr/>
        </p:nvSpPr>
        <p:spPr>
          <a:xfrm>
            <a:off x="4849189" y="938392"/>
            <a:ext cx="2493622" cy="647134"/>
          </a:xfrm>
          <a:prstGeom prst="rect">
            <a:avLst/>
          </a:prstGeom>
          <a:noFill/>
          <a:ln/>
        </p:spPr>
        <p:txBody>
          <a:bodyPr wrap="square" lIns="0" tIns="0" rIns="0" bIns="0" rtlCol="0" anchor="ctr"/>
          <a:lstStyle/>
          <a:p>
            <a:pPr algn="ctr">
              <a:lnSpc>
                <a:spcPct val="100000"/>
              </a:lnSpc>
            </a:pPr>
            <a:r>
              <a:rPr lang="en-US" sz="4076" b="1" dirty="0">
                <a:solidFill>
                  <a:srgbClr val="F5E6C8"/>
                </a:solidFill>
                <a:latin typeface="Oranienbaum" pitchFamily="34" charset="0"/>
                <a:ea typeface="Oranienbaum" pitchFamily="34" charset="-122"/>
                <a:cs typeface="Oranienbaum" pitchFamily="34" charset="-120"/>
              </a:rPr>
              <a:t>Conclusion</a:t>
            </a:r>
            <a:endParaRPr lang="en-US" sz="1600" dirty="0"/>
          </a:p>
        </p:txBody>
      </p:sp>
      <p:sp>
        <p:nvSpPr>
          <p:cNvPr id="5" name="Shape 2"/>
          <p:cNvSpPr/>
          <p:nvPr/>
        </p:nvSpPr>
        <p:spPr>
          <a:xfrm>
            <a:off x="5407162" y="1701962"/>
            <a:ext cx="1380552" cy="0"/>
          </a:xfrm>
          <a:custGeom>
            <a:avLst/>
            <a:gdLst/>
            <a:ahLst/>
            <a:cxnLst/>
            <a:rect l="l" t="t" r="r" b="b"/>
            <a:pathLst>
              <a:path w="1380552" h="0">
                <a:moveTo>
                  <a:pt x="0" y="0"/>
                </a:moveTo>
                <a:lnTo>
                  <a:pt x="1380552" y="0"/>
                </a:lnTo>
                <a:lnTo>
                  <a:pt x="1380552" y="0"/>
                </a:lnTo>
                <a:lnTo>
                  <a:pt x="0" y="0"/>
                </a:lnTo>
                <a:lnTo>
                  <a:pt x="0" y="0"/>
                </a:lnTo>
                <a:close/>
              </a:path>
            </a:pathLst>
          </a:custGeom>
          <a:solidFill>
            <a:srgbClr val="D4AF37"/>
          </a:solidFill>
          <a:ln/>
        </p:spPr>
      </p:sp>
      <p:sp>
        <p:nvSpPr>
          <p:cNvPr id="6" name="Shape 3"/>
          <p:cNvSpPr/>
          <p:nvPr/>
        </p:nvSpPr>
        <p:spPr>
          <a:xfrm>
            <a:off x="1688300" y="2055728"/>
            <a:ext cx="8818276" cy="2001800"/>
          </a:xfrm>
          <a:custGeom>
            <a:avLst/>
            <a:gdLst/>
            <a:ahLst/>
            <a:cxnLst/>
            <a:rect l="l" t="t" r="r" b="b"/>
            <a:pathLst>
              <a:path w="8818276" h="2001800">
                <a:moveTo>
                  <a:pt x="138064" y="0"/>
                </a:moveTo>
                <a:lnTo>
                  <a:pt x="8680212" y="0"/>
                </a:lnTo>
                <a:cubicBezTo>
                  <a:pt x="8756463" y="0"/>
                  <a:pt x="8818276" y="61813"/>
                  <a:pt x="8818276" y="138064"/>
                </a:cubicBezTo>
                <a:lnTo>
                  <a:pt x="8818276" y="1863736"/>
                </a:lnTo>
                <a:cubicBezTo>
                  <a:pt x="8818276" y="1939987"/>
                  <a:pt x="8756463" y="2001800"/>
                  <a:pt x="8680212" y="2001800"/>
                </a:cubicBezTo>
                <a:lnTo>
                  <a:pt x="138064" y="2001800"/>
                </a:lnTo>
                <a:cubicBezTo>
                  <a:pt x="61813" y="2001800"/>
                  <a:pt x="0" y="1939987"/>
                  <a:pt x="0" y="1863736"/>
                </a:cubicBezTo>
                <a:lnTo>
                  <a:pt x="0" y="138064"/>
                </a:lnTo>
                <a:cubicBezTo>
                  <a:pt x="0" y="61813"/>
                  <a:pt x="61813" y="0"/>
                  <a:pt x="138064" y="0"/>
                </a:cubicBezTo>
                <a:close/>
              </a:path>
            </a:pathLst>
          </a:custGeom>
          <a:solidFill>
            <a:srgbClr val="1A5E4A">
              <a:alpha val="70196"/>
            </a:srgbClr>
          </a:solidFill>
          <a:ln w="25400">
            <a:solidFill>
              <a:srgbClr val="D4AF37">
                <a:alpha val="50196"/>
              </a:srgbClr>
            </a:solidFill>
            <a:prstDash val="solid"/>
          </a:ln>
        </p:spPr>
      </p:sp>
      <p:sp>
        <p:nvSpPr>
          <p:cNvPr id="7" name="Text 4"/>
          <p:cNvSpPr/>
          <p:nvPr/>
        </p:nvSpPr>
        <p:spPr>
          <a:xfrm>
            <a:off x="1977353" y="2409495"/>
            <a:ext cx="8240170" cy="845588"/>
          </a:xfrm>
          <a:prstGeom prst="rect">
            <a:avLst/>
          </a:prstGeom>
          <a:noFill/>
          <a:ln/>
        </p:spPr>
        <p:txBody>
          <a:bodyPr wrap="square" lIns="0" tIns="0" rIns="0" bIns="0" rtlCol="0" anchor="ctr"/>
          <a:lstStyle/>
          <a:p>
            <a:pPr algn="ctr">
              <a:lnSpc>
                <a:spcPct val="140000"/>
              </a:lnSpc>
            </a:pPr>
            <a:r>
              <a:rPr lang="en-US" sz="2038" dirty="0">
                <a:solidFill>
                  <a:srgbClr val="F5E6C8"/>
                </a:solidFill>
                <a:latin typeface="Quattrocento Sans" pitchFamily="34" charset="0"/>
                <a:ea typeface="Quattrocento Sans" pitchFamily="34" charset="-122"/>
                <a:cs typeface="Quattrocento Sans" pitchFamily="34" charset="-120"/>
              </a:rPr>
              <a:t>"It is not their meat nor their blood that reaches Allah; it is </a:t>
            </a:r>
            <a:pPr algn="ctr">
              <a:lnSpc>
                <a:spcPct val="140000"/>
              </a:lnSpc>
            </a:pPr>
            <a:r>
              <a:rPr lang="en-US" sz="2038" b="1" dirty="0">
                <a:solidFill>
                  <a:srgbClr val="D4AF37"/>
                </a:solidFill>
                <a:latin typeface="Quattrocento Sans" pitchFamily="34" charset="0"/>
                <a:ea typeface="Quattrocento Sans" pitchFamily="34" charset="-122"/>
                <a:cs typeface="Quattrocento Sans" pitchFamily="34" charset="-120"/>
              </a:rPr>
              <a:t>your piety</a:t>
            </a:r>
            <a:pPr algn="ctr">
              <a:lnSpc>
                <a:spcPct val="140000"/>
              </a:lnSpc>
            </a:pPr>
            <a:r>
              <a:rPr lang="en-US" sz="2038" dirty="0">
                <a:solidFill>
                  <a:srgbClr val="F5E6C8"/>
                </a:solidFill>
                <a:latin typeface="Quattrocento Sans" pitchFamily="34" charset="0"/>
                <a:ea typeface="Quattrocento Sans" pitchFamily="34" charset="-122"/>
                <a:cs typeface="Quattrocento Sans" pitchFamily="34" charset="-120"/>
              </a:rPr>
              <a:t> that reaches Him."</a:t>
            </a:r>
            <a:endParaRPr lang="en-US" sz="1600" dirty="0"/>
          </a:p>
        </p:txBody>
      </p:sp>
      <p:sp>
        <p:nvSpPr>
          <p:cNvPr id="8" name="Text 5"/>
          <p:cNvSpPr/>
          <p:nvPr/>
        </p:nvSpPr>
        <p:spPr>
          <a:xfrm>
            <a:off x="1955782" y="3457851"/>
            <a:ext cx="8197028" cy="241597"/>
          </a:xfrm>
          <a:prstGeom prst="rect">
            <a:avLst/>
          </a:prstGeom>
          <a:noFill/>
          <a:ln/>
        </p:spPr>
        <p:txBody>
          <a:bodyPr wrap="square" lIns="0" tIns="0" rIns="0" bIns="0" rtlCol="0" anchor="ctr"/>
          <a:lstStyle/>
          <a:p>
            <a:pPr algn="r">
              <a:lnSpc>
                <a:spcPct val="120000"/>
              </a:lnSpc>
            </a:pPr>
            <a:r>
              <a:rPr lang="en-US" sz="1359" dirty="0">
                <a:solidFill>
                  <a:srgbClr val="D4AF37"/>
                </a:solidFill>
                <a:latin typeface="Quattrocento Sans" pitchFamily="34" charset="0"/>
                <a:ea typeface="Quattrocento Sans" pitchFamily="34" charset="-122"/>
                <a:cs typeface="Quattrocento Sans" pitchFamily="34" charset="-120"/>
              </a:rPr>
              <a:t>— Surah Al-Hajj, 22:37</a:t>
            </a:r>
            <a:endParaRPr lang="en-US" sz="1600" dirty="0"/>
          </a:p>
        </p:txBody>
      </p:sp>
      <p:sp>
        <p:nvSpPr>
          <p:cNvPr id="9" name="Shape 6"/>
          <p:cNvSpPr/>
          <p:nvPr/>
        </p:nvSpPr>
        <p:spPr>
          <a:xfrm>
            <a:off x="2240521" y="4415609"/>
            <a:ext cx="7713834" cy="1725690"/>
          </a:xfrm>
          <a:custGeom>
            <a:avLst/>
            <a:gdLst/>
            <a:ahLst/>
            <a:cxnLst/>
            <a:rect l="l" t="t" r="r" b="b"/>
            <a:pathLst>
              <a:path w="7713834" h="1725690">
                <a:moveTo>
                  <a:pt x="103541" y="0"/>
                </a:moveTo>
                <a:lnTo>
                  <a:pt x="7610293" y="0"/>
                </a:lnTo>
                <a:cubicBezTo>
                  <a:pt x="7667477" y="0"/>
                  <a:pt x="7713834" y="46357"/>
                  <a:pt x="7713834" y="103541"/>
                </a:cubicBezTo>
                <a:lnTo>
                  <a:pt x="7713834" y="1622149"/>
                </a:lnTo>
                <a:cubicBezTo>
                  <a:pt x="7713834" y="1679333"/>
                  <a:pt x="7667477" y="1725690"/>
                  <a:pt x="7610293" y="1725690"/>
                </a:cubicBezTo>
                <a:lnTo>
                  <a:pt x="103541" y="1725690"/>
                </a:lnTo>
                <a:cubicBezTo>
                  <a:pt x="46357" y="1725690"/>
                  <a:pt x="0" y="1679333"/>
                  <a:pt x="0" y="1622149"/>
                </a:cubicBezTo>
                <a:lnTo>
                  <a:pt x="0" y="103541"/>
                </a:lnTo>
                <a:cubicBezTo>
                  <a:pt x="0" y="46357"/>
                  <a:pt x="46357" y="0"/>
                  <a:pt x="103541" y="0"/>
                </a:cubicBezTo>
                <a:close/>
              </a:path>
            </a:pathLst>
          </a:custGeom>
          <a:gradFill rotWithShape="1" flip="none">
            <a:gsLst>
              <a:gs pos="0">
                <a:srgbClr val="D4AF37">
                  <a:alpha val="30000"/>
                </a:srgbClr>
              </a:gs>
              <a:gs pos="100000">
                <a:srgbClr val="1A5E4A">
                  <a:alpha val="40000"/>
                </a:srgbClr>
              </a:gs>
            </a:gsLst>
            <a:lin ang="2700000" scaled="1"/>
          </a:gradFill>
          <a:ln w="25400">
            <a:solidFill>
              <a:srgbClr val="D4AF37">
                <a:alpha val="60000"/>
              </a:srgbClr>
            </a:solidFill>
            <a:prstDash val="solid"/>
          </a:ln>
        </p:spPr>
      </p:sp>
      <p:sp>
        <p:nvSpPr>
          <p:cNvPr id="10" name="Text 7"/>
          <p:cNvSpPr/>
          <p:nvPr/>
        </p:nvSpPr>
        <p:spPr>
          <a:xfrm>
            <a:off x="2460547" y="4700348"/>
            <a:ext cx="7273783" cy="310624"/>
          </a:xfrm>
          <a:prstGeom prst="rect">
            <a:avLst/>
          </a:prstGeom>
          <a:noFill/>
          <a:ln/>
        </p:spPr>
        <p:txBody>
          <a:bodyPr wrap="square" lIns="0" tIns="0" rIns="0" bIns="0" rtlCol="0" anchor="ctr"/>
          <a:lstStyle/>
          <a:p>
            <a:pPr algn="ctr">
              <a:lnSpc>
                <a:spcPct val="100000"/>
              </a:lnSpc>
            </a:pPr>
            <a:r>
              <a:rPr lang="en-US" sz="2038" b="1" dirty="0">
                <a:solidFill>
                  <a:srgbClr val="F5E6C8"/>
                </a:solidFill>
                <a:latin typeface="Unna" pitchFamily="34" charset="0"/>
                <a:ea typeface="Unna" pitchFamily="34" charset="-122"/>
                <a:cs typeface="Unna" pitchFamily="34" charset="-120"/>
              </a:rPr>
              <a:t>Call to Action</a:t>
            </a:r>
            <a:endParaRPr lang="en-US" sz="1600" dirty="0"/>
          </a:p>
        </p:txBody>
      </p:sp>
      <p:sp>
        <p:nvSpPr>
          <p:cNvPr id="11" name="Text 8"/>
          <p:cNvSpPr/>
          <p:nvPr/>
        </p:nvSpPr>
        <p:spPr>
          <a:xfrm>
            <a:off x="2473489" y="5183541"/>
            <a:ext cx="7247898" cy="673019"/>
          </a:xfrm>
          <a:prstGeom prst="rect">
            <a:avLst/>
          </a:prstGeom>
          <a:noFill/>
          <a:ln/>
        </p:spPr>
        <p:txBody>
          <a:bodyPr wrap="square" lIns="0" tIns="0" rIns="0" bIns="0" rtlCol="0" anchor="ctr"/>
          <a:lstStyle/>
          <a:p>
            <a:pPr algn="ctr">
              <a:lnSpc>
                <a:spcPct val="140000"/>
              </a:lnSpc>
            </a:pPr>
            <a:r>
              <a:rPr lang="en-US" sz="1631" dirty="0">
                <a:solidFill>
                  <a:srgbClr val="F5E6C8">
                    <a:alpha val="90000"/>
                  </a:srgbClr>
                </a:solidFill>
                <a:latin typeface="Quattrocento Sans" pitchFamily="34" charset="0"/>
                <a:ea typeface="Quattrocento Sans" pitchFamily="34" charset="-122"/>
                <a:cs typeface="Quattrocento Sans" pitchFamily="34" charset="-120"/>
              </a:rPr>
              <a:t>May this Eid be a means of drawing closer to Allah, strengthening our bonds with one another, and serving humanity with compassion and generosity.</a:t>
            </a:r>
            <a:endParaRPr lang="en-US" sz="1600" dirty="0"/>
          </a:p>
        </p:txBody>
      </p:sp>
      <p:sp>
        <p:nvSpPr>
          <p:cNvPr id="12" name="Shape 9"/>
          <p:cNvSpPr/>
          <p:nvPr/>
        </p:nvSpPr>
        <p:spPr>
          <a:xfrm>
            <a:off x="5804071" y="6495066"/>
            <a:ext cx="103541" cy="103541"/>
          </a:xfrm>
          <a:custGeom>
            <a:avLst/>
            <a:gdLst/>
            <a:ahLst/>
            <a:cxnLst/>
            <a:rect l="l" t="t" r="r" b="b"/>
            <a:pathLst>
              <a:path w="103541" h="103541">
                <a:moveTo>
                  <a:pt x="51771" y="0"/>
                </a:moveTo>
                <a:lnTo>
                  <a:pt x="51771" y="0"/>
                </a:lnTo>
                <a:cubicBezTo>
                  <a:pt x="80363" y="0"/>
                  <a:pt x="103541" y="23179"/>
                  <a:pt x="103541" y="51771"/>
                </a:cubicBezTo>
                <a:lnTo>
                  <a:pt x="103541" y="51771"/>
                </a:lnTo>
                <a:cubicBezTo>
                  <a:pt x="103541" y="80363"/>
                  <a:pt x="80363" y="103541"/>
                  <a:pt x="51771" y="103541"/>
                </a:cubicBezTo>
                <a:lnTo>
                  <a:pt x="51771" y="103541"/>
                </a:lnTo>
                <a:cubicBezTo>
                  <a:pt x="23179" y="103541"/>
                  <a:pt x="0" y="80363"/>
                  <a:pt x="0" y="51771"/>
                </a:cubicBezTo>
                <a:lnTo>
                  <a:pt x="0" y="51771"/>
                </a:lnTo>
                <a:cubicBezTo>
                  <a:pt x="0" y="23179"/>
                  <a:pt x="23179" y="0"/>
                  <a:pt x="51771" y="0"/>
                </a:cubicBezTo>
                <a:close/>
              </a:path>
            </a:pathLst>
          </a:custGeom>
          <a:solidFill>
            <a:srgbClr val="D4AF37"/>
          </a:solidFill>
          <a:ln/>
        </p:spPr>
      </p:sp>
      <p:sp>
        <p:nvSpPr>
          <p:cNvPr id="13" name="Shape 10"/>
          <p:cNvSpPr/>
          <p:nvPr/>
        </p:nvSpPr>
        <p:spPr>
          <a:xfrm>
            <a:off x="6045668" y="6495066"/>
            <a:ext cx="103541" cy="103541"/>
          </a:xfrm>
          <a:custGeom>
            <a:avLst/>
            <a:gdLst/>
            <a:ahLst/>
            <a:cxnLst/>
            <a:rect l="l" t="t" r="r" b="b"/>
            <a:pathLst>
              <a:path w="103541" h="103541">
                <a:moveTo>
                  <a:pt x="51771" y="0"/>
                </a:moveTo>
                <a:lnTo>
                  <a:pt x="51771" y="0"/>
                </a:lnTo>
                <a:cubicBezTo>
                  <a:pt x="80363" y="0"/>
                  <a:pt x="103541" y="23179"/>
                  <a:pt x="103541" y="51771"/>
                </a:cubicBezTo>
                <a:lnTo>
                  <a:pt x="103541" y="51771"/>
                </a:lnTo>
                <a:cubicBezTo>
                  <a:pt x="103541" y="80363"/>
                  <a:pt x="80363" y="103541"/>
                  <a:pt x="51771" y="103541"/>
                </a:cubicBezTo>
                <a:lnTo>
                  <a:pt x="51771" y="103541"/>
                </a:lnTo>
                <a:cubicBezTo>
                  <a:pt x="23179" y="103541"/>
                  <a:pt x="0" y="80363"/>
                  <a:pt x="0" y="51771"/>
                </a:cubicBezTo>
                <a:lnTo>
                  <a:pt x="0" y="51771"/>
                </a:lnTo>
                <a:cubicBezTo>
                  <a:pt x="0" y="23179"/>
                  <a:pt x="23179" y="0"/>
                  <a:pt x="51771" y="0"/>
                </a:cubicBezTo>
                <a:close/>
              </a:path>
            </a:pathLst>
          </a:custGeom>
          <a:solidFill>
            <a:srgbClr val="D4AF37">
              <a:alpha val="70196"/>
            </a:srgbClr>
          </a:solidFill>
          <a:ln/>
        </p:spPr>
      </p:sp>
      <p:sp>
        <p:nvSpPr>
          <p:cNvPr id="14" name="Shape 11"/>
          <p:cNvSpPr/>
          <p:nvPr/>
        </p:nvSpPr>
        <p:spPr>
          <a:xfrm>
            <a:off x="6287264" y="6495066"/>
            <a:ext cx="103541" cy="103541"/>
          </a:xfrm>
          <a:custGeom>
            <a:avLst/>
            <a:gdLst/>
            <a:ahLst/>
            <a:cxnLst/>
            <a:rect l="l" t="t" r="r" b="b"/>
            <a:pathLst>
              <a:path w="103541" h="103541">
                <a:moveTo>
                  <a:pt x="51771" y="0"/>
                </a:moveTo>
                <a:lnTo>
                  <a:pt x="51771" y="0"/>
                </a:lnTo>
                <a:cubicBezTo>
                  <a:pt x="80363" y="0"/>
                  <a:pt x="103541" y="23179"/>
                  <a:pt x="103541" y="51771"/>
                </a:cubicBezTo>
                <a:lnTo>
                  <a:pt x="103541" y="51771"/>
                </a:lnTo>
                <a:cubicBezTo>
                  <a:pt x="103541" y="80363"/>
                  <a:pt x="80363" y="103541"/>
                  <a:pt x="51771" y="103541"/>
                </a:cubicBezTo>
                <a:lnTo>
                  <a:pt x="51771" y="103541"/>
                </a:lnTo>
                <a:cubicBezTo>
                  <a:pt x="23179" y="103541"/>
                  <a:pt x="0" y="80363"/>
                  <a:pt x="0" y="51771"/>
                </a:cubicBezTo>
                <a:lnTo>
                  <a:pt x="0" y="51771"/>
                </a:lnTo>
                <a:cubicBezTo>
                  <a:pt x="0" y="23179"/>
                  <a:pt x="23179" y="0"/>
                  <a:pt x="51771" y="0"/>
                </a:cubicBezTo>
                <a:close/>
              </a:path>
            </a:pathLst>
          </a:custGeom>
          <a:solidFill>
            <a:srgbClr val="D4AF37">
              <a:alpha val="50196"/>
            </a:srgbClr>
          </a:solidFill>
          <a:ln/>
        </p:spPr>
      </p:sp>
      <p:sp>
        <p:nvSpPr>
          <p:cNvPr id="15" name="Text 12"/>
          <p:cNvSpPr/>
          <p:nvPr/>
        </p:nvSpPr>
        <p:spPr>
          <a:xfrm>
            <a:off x="5360784" y="6874718"/>
            <a:ext cx="1475465" cy="310624"/>
          </a:xfrm>
          <a:prstGeom prst="rect">
            <a:avLst/>
          </a:prstGeom>
          <a:noFill/>
          <a:ln/>
        </p:spPr>
        <p:txBody>
          <a:bodyPr wrap="square" lIns="0" tIns="0" rIns="0" bIns="0" rtlCol="0" anchor="ctr"/>
          <a:lstStyle/>
          <a:p>
            <a:pPr algn="ctr">
              <a:lnSpc>
                <a:spcPct val="100000"/>
              </a:lnSpc>
            </a:pPr>
            <a:r>
              <a:rPr lang="en-US" sz="2038" dirty="0">
                <a:solidFill>
                  <a:srgbClr val="D4AF37"/>
                </a:solidFill>
                <a:latin typeface="Unna" pitchFamily="34" charset="0"/>
                <a:ea typeface="Unna" pitchFamily="34" charset="-122"/>
                <a:cs typeface="Unna" pitchFamily="34" charset="-120"/>
              </a:rPr>
              <a:t>Eid Mubarak</a:t>
            </a:r>
            <a:endParaRPr lang="en-US" sz="1600" dirty="0"/>
          </a:p>
        </p:txBody>
      </p:sp>
      <p:pic>
        <p:nvPicPr>
          <p:cNvPr id="16" name="Image 1" descr="https://kimi-img.moonshot.cn/pub/slides/26-03-10-21:26:28-d6o1o10v025f93jpma1g.png">    </p:cNvPr>
          <p:cNvPicPr>
            <a:picLocks noChangeAspect="1"/>
          </p:cNvPicPr>
          <p:nvPr/>
        </p:nvPicPr>
        <p:blipFill>
          <a:blip r:embed="rId2"/>
          <a:stretch>
            <a:fillRect/>
          </a:stretch>
        </p:blipFill>
        <p:spPr>
          <a:xfrm>
            <a:off x="5693754" y="265036"/>
            <a:ext cx="804491" cy="673356"/>
          </a:xfrm>
          <a:prstGeom prst="rect">
            <a:avLst/>
          </a:prstGeom>
        </p:spPr>
      </p:pic>
    </p:spTree>
  </p:cSld>
  <p:clrMapOvr>
    <a:masterClrMapping/>
  </p:clrMapOvr>
  <p:transition>
    <p:fade/>
    <p:spd val="med"/>
  </p:transition>
</p:sld>
</file>

<file path=ppt/theme/theme1.xml><?xml version="1.0" encoding="utf-8"?>
<a:theme xmlns:a="http://schemas.openxmlformats.org/drawingml/2006/main" name="Custom Theme">
  <a:themeElements>
    <a:clrScheme name="Custom">
      <a:dk1>
        <a:srgbClr val="000000"/>
      </a:dk1>
      <a:lt1>
        <a:srgbClr val="ffffff"/>
      </a:lt1>
      <a:dk2>
        <a:srgbClr val="333333"/>
      </a:dk2>
      <a:lt2>
        <a:srgbClr val="eeeeee"/>
      </a:lt2>
      <a:accent1>
        <a:srgbClr val="8daac2"/>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9</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vector>
  </TitlesOfParts>
  <Company>Moonshot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Eid in Islam: A Celebration of Faith and Gratitude</dc:title>
  <dc:subject>Eid in Islam: A Celebration of Faith and Gratitude</dc:subject>
  <dc:creator>Kimi</dc:creator>
  <cp:lastModifiedBy>Kimi</cp:lastModifiedBy>
  <cp:revision>1</cp:revision>
  <dcterms:created xsi:type="dcterms:W3CDTF">2026-03-10T13:26:54Z</dcterms:created>
  <dcterms:modified xsi:type="dcterms:W3CDTF">2026-03-10T13:26:54Z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4" name="AIGC">
    <vt:lpwstr>{"Label":"Eid in Islam: A Celebration of Faith and Gratitude","ContentProducer":"001191110108MACG2KBH8F10000","ProduceID":"19cd74db-1242-87a2-8000-000049267aeb","ReservedCode1":"","ContentPropagator":"001191110108MACG2KBH8F20000","PropagateID":"19cd74db-1242-87a2-8000-000049267aeb","ReservedCode2":""}</vt:lpwstr>
  </property>
</Properties>
</file>