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6858000" cy="9144000"/>
  <p:embeddedFontLst>
    <p:embeddedFont>
      <p:font typeface="Montserrat SemiBold"/>
      <p:regular r:id="rId19"/>
      <p:bold r:id="rId20"/>
      <p:italic r:id="rId21"/>
      <p:boldItalic r:id="rId22"/>
    </p:embeddedFont>
    <p:embeddedFont>
      <p:font typeface="Cairo SemiBold"/>
      <p:regular r:id="rId23"/>
      <p:bold r:id="rId24"/>
    </p:embeddedFont>
    <p:embeddedFont>
      <p:font typeface="Cairo ExtraBold"/>
      <p:bold r:id="rId25"/>
    </p:embeddedFont>
    <p:embeddedFont>
      <p:font typeface="Cairo"/>
      <p:regular r:id="rId26"/>
      <p:bold r:id="rId27"/>
    </p:embeddedFont>
    <p:embeddedFont>
      <p:font typeface="Montserrat Medium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2" roundtripDataSignature="AMtx7mg8LmF+pi6SbQOcg76d/BtUiOhm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711C617-6812-429E-B672-E04EFB5D85A0}">
  <a:tblStyle styleId="{2711C617-6812-429E-B672-E04EFB5D85A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SemiBold-bold.fntdata"/><Relationship Id="rId22" Type="http://schemas.openxmlformats.org/officeDocument/2006/relationships/font" Target="fonts/MontserratSemiBold-boldItalic.fntdata"/><Relationship Id="rId21" Type="http://schemas.openxmlformats.org/officeDocument/2006/relationships/font" Target="fonts/MontserratSemiBold-italic.fntdata"/><Relationship Id="rId24" Type="http://schemas.openxmlformats.org/officeDocument/2006/relationships/font" Target="fonts/CairoSemiBold-bold.fntdata"/><Relationship Id="rId23" Type="http://schemas.openxmlformats.org/officeDocument/2006/relationships/font" Target="fonts/CairoSemiBol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Cairo-regular.fntdata"/><Relationship Id="rId25" Type="http://schemas.openxmlformats.org/officeDocument/2006/relationships/font" Target="fonts/CairoExtraBold-bold.fntdata"/><Relationship Id="rId28" Type="http://schemas.openxmlformats.org/officeDocument/2006/relationships/font" Target="fonts/MontserratMedium-regular.fntdata"/><Relationship Id="rId27" Type="http://schemas.openxmlformats.org/officeDocument/2006/relationships/font" Target="fonts/Cairo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MontserratMedium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ontserratMedium-boldItalic.fntdata"/><Relationship Id="rId30" Type="http://schemas.openxmlformats.org/officeDocument/2006/relationships/font" Target="fonts/MontserratMedium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MontserratSemiBold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6" name="Google Shape;12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3" name="Google Shape;17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5" name="Google Shape;18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0" name="Google Shape;21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6" name="Google Shape;22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8" name="Google Shape;23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5" name="Google Shape;25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2.png"/><Relationship Id="rId5" Type="http://schemas.openxmlformats.org/officeDocument/2006/relationships/image" Target="../media/image13.png"/><Relationship Id="rId6" Type="http://schemas.openxmlformats.org/officeDocument/2006/relationships/image" Target="../media/image7.png"/><Relationship Id="rId7" Type="http://schemas.openxmlformats.org/officeDocument/2006/relationships/image" Target="../media/image5.png"/><Relationship Id="rId8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5" Type="http://schemas.openxmlformats.org/officeDocument/2006/relationships/image" Target="../media/image16.png"/><Relationship Id="rId6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2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19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20.png"/><Relationship Id="rId5" Type="http://schemas.openxmlformats.org/officeDocument/2006/relationships/hyperlink" Target="https://quranst.com/free-trial/" TargetMode="External"/><Relationship Id="rId6" Type="http://schemas.openxmlformats.org/officeDocument/2006/relationships/image" Target="../media/image22.png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3505676" y="2954684"/>
            <a:ext cx="5180647" cy="777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rgbClr val="0B462D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التحيّات والترحيب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3629025" y="3874740"/>
            <a:ext cx="49339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F5C3C"/>
                </a:solidFill>
                <a:latin typeface="Cairo"/>
                <a:ea typeface="Cairo"/>
                <a:cs typeface="Cairo"/>
                <a:sym typeface="Cairo"/>
              </a:rPr>
              <a:t>المستوى الأول: التواصل الأول وبناء الثقة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3629025" y="4360515"/>
            <a:ext cx="49339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 cap="none" strike="noStrike">
                <a:solidFill>
                  <a:srgbClr val="C5A88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At-Tahiyyat wa At-Tarheeb (Arabic Greetings)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88" name="Google Shape;8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05700" y="2221259"/>
            <a:ext cx="428625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4257675" y="2068859"/>
            <a:ext cx="3133725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rgbClr val="0B462D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قرآنست | QURANEST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4" name="Google Shape;9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/>
          <p:nvPr/>
        </p:nvSpPr>
        <p:spPr>
          <a:xfrm>
            <a:off x="5619750" y="2557462"/>
            <a:ext cx="952500" cy="47625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3276600" y="2843212"/>
            <a:ext cx="592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المفردات الأساسية للتعارف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2715925" y="3414700"/>
            <a:ext cx="6199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F5C3C"/>
                </a:solidFill>
                <a:latin typeface="Cairo"/>
                <a:ea typeface="Cairo"/>
                <a:cs typeface="Cairo"/>
                <a:sym typeface="Cairo"/>
              </a:rPr>
              <a:t>تعلم كيف تلقي التحية الأولى وتفهم معانيها اللغوية والثقافية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3276600" y="3900487"/>
            <a:ext cx="56388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1" lang="en-US" sz="1350" u="none" cap="none" strike="noStrike">
                <a:solidFill>
                  <a:srgbClr val="C5A88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Core Vocabulary for Social Interaction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03" name="Google Shape;10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4" name="Google Shape;10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64549" y="2428875"/>
            <a:ext cx="3365450" cy="3019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5" name="Google Shape;105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13349" y="2428875"/>
            <a:ext cx="3365450" cy="3019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6" name="Google Shape;106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2148" y="2428875"/>
            <a:ext cx="3365450" cy="301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3"/>
          <p:cNvSpPr txBox="1"/>
          <p:nvPr/>
        </p:nvSpPr>
        <p:spPr>
          <a:xfrm>
            <a:off x="8290452" y="3619500"/>
            <a:ext cx="2913645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0B462D"/>
                </a:solidFill>
                <a:latin typeface="Cairo SemiBold"/>
                <a:ea typeface="Cairo SemiBold"/>
                <a:cs typeface="Cairo SemiBold"/>
                <a:sym typeface="Cairo SemiBold"/>
              </a:rPr>
              <a:t>مَرْحَباً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3"/>
          <p:cNvSpPr txBox="1"/>
          <p:nvPr/>
        </p:nvSpPr>
        <p:spPr>
          <a:xfrm>
            <a:off x="8359824" y="4267200"/>
            <a:ext cx="27749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1" lang="en-US" sz="1350" u="none" cap="none" strike="noStrike">
                <a:solidFill>
                  <a:srgbClr val="C5A88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Marhaban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3"/>
          <p:cNvSpPr txBox="1"/>
          <p:nvPr/>
        </p:nvSpPr>
        <p:spPr>
          <a:xfrm>
            <a:off x="8359824" y="4524375"/>
            <a:ext cx="27749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5A6E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Hello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8359824" y="4810125"/>
            <a:ext cx="27749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A6E63"/>
                </a:solidFill>
                <a:latin typeface="Cairo"/>
                <a:ea typeface="Cairo"/>
                <a:cs typeface="Cairo"/>
                <a:sym typeface="Cairo"/>
              </a:rPr>
              <a:t>تحية شاملة تستخدم في كل الأوقات رسمياً وودياً.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4639251" y="3619500"/>
            <a:ext cx="2913645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0B462D"/>
                </a:solidFill>
                <a:latin typeface="Cairo SemiBold"/>
                <a:ea typeface="Cairo SemiBold"/>
                <a:cs typeface="Cairo SemiBold"/>
                <a:sym typeface="Cairo SemiBold"/>
              </a:rPr>
              <a:t>أَهْلاً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4708624" y="4267200"/>
            <a:ext cx="27749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1" lang="en-US" sz="1350" u="none" cap="none" strike="noStrike">
                <a:solidFill>
                  <a:srgbClr val="C5A88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Ahlan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3"/>
          <p:cNvSpPr txBox="1"/>
          <p:nvPr/>
        </p:nvSpPr>
        <p:spPr>
          <a:xfrm>
            <a:off x="4708624" y="4524375"/>
            <a:ext cx="27749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5A6E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Hi / Welcome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4708624" y="4810125"/>
            <a:ext cx="27749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A6E63"/>
                </a:solidFill>
                <a:latin typeface="Cairo"/>
                <a:ea typeface="Cairo"/>
                <a:cs typeface="Cairo"/>
                <a:sym typeface="Cairo"/>
              </a:rPr>
              <a:t>عبارة ترحيبية ودية تشعر المقابل بالقرب والارتياح.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988051" y="3619500"/>
            <a:ext cx="2913645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0B462D"/>
                </a:solidFill>
                <a:latin typeface="Cairo SemiBold"/>
                <a:ea typeface="Cairo SemiBold"/>
                <a:cs typeface="Cairo SemiBold"/>
                <a:sym typeface="Cairo SemiBold"/>
              </a:rPr>
              <a:t>أَهْلاً بِكَ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1057423" y="4267200"/>
            <a:ext cx="27749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1" lang="en-US" sz="1350" u="none" cap="none" strike="noStrike">
                <a:solidFill>
                  <a:srgbClr val="C5A88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Ahlan bika (m) / biki (f)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1057423" y="4524375"/>
            <a:ext cx="27749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5A6E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Welcome to you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1057423" y="4810125"/>
            <a:ext cx="27749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A6E63"/>
                </a:solidFill>
                <a:latin typeface="Cairo"/>
                <a:ea typeface="Cairo"/>
                <a:cs typeface="Cairo"/>
                <a:sym typeface="Cairo"/>
              </a:rPr>
              <a:t>الرد القياسي والمهذب على تحية الترحيب الأساسية.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119" name="Google Shape;119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494787" y="2895600"/>
            <a:ext cx="504825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0" name="Google Shape;120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843587" y="2895600"/>
            <a:ext cx="504825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1" name="Google Shape;121;p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220962" y="2895600"/>
            <a:ext cx="447675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3"/>
          <p:cNvSpPr txBox="1"/>
          <p:nvPr/>
        </p:nvSpPr>
        <p:spPr>
          <a:xfrm>
            <a:off x="235743" y="571500"/>
            <a:ext cx="11051381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-US" sz="285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تحيات اللقاء العامة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3"/>
          <p:cNvSpPr/>
          <p:nvPr/>
        </p:nvSpPr>
        <p:spPr>
          <a:xfrm>
            <a:off x="11372850" y="571500"/>
            <a:ext cx="57150" cy="68580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28" name="Google Shape;12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9" name="Google Shape;12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4125" y="4443412"/>
            <a:ext cx="5095875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0" name="Google Shape;13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2000" y="2271712"/>
            <a:ext cx="5095875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4"/>
          <p:cNvSpPr txBox="1"/>
          <p:nvPr/>
        </p:nvSpPr>
        <p:spPr>
          <a:xfrm>
            <a:off x="6334125" y="2271712"/>
            <a:ext cx="5350668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0B462D"/>
                </a:solidFill>
                <a:latin typeface="Cairo SemiBold"/>
                <a:ea typeface="Cairo SemiBold"/>
                <a:cs typeface="Cairo SemiBold"/>
                <a:sym typeface="Cairo SemiBold"/>
              </a:rPr>
              <a:t>صَبَاحُ الخَيْر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4"/>
          <p:cNvSpPr txBox="1"/>
          <p:nvPr/>
        </p:nvSpPr>
        <p:spPr>
          <a:xfrm>
            <a:off x="6334125" y="2881312"/>
            <a:ext cx="509587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0" i="1" lang="en-US" sz="1650" u="none" cap="none" strike="noStrike">
                <a:solidFill>
                  <a:srgbClr val="C5A88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Sabahu al-khayr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6334125" y="3290887"/>
            <a:ext cx="5095875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02C2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Good Morning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4"/>
          <p:cNvSpPr txBox="1"/>
          <p:nvPr/>
        </p:nvSpPr>
        <p:spPr>
          <a:xfrm>
            <a:off x="6334125" y="3738562"/>
            <a:ext cx="5095875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02C26"/>
                </a:solidFill>
                <a:latin typeface="Cairo"/>
                <a:ea typeface="Cairo"/>
                <a:cs typeface="Cairo"/>
                <a:sym typeface="Cairo"/>
              </a:rPr>
              <a:t>تبدأ يومك اللغوي بهذه العبارة الأنيقة التي تعني تمني يوم مليء بالخير والسلام للآخرين.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4"/>
          <p:cNvSpPr txBox="1"/>
          <p:nvPr/>
        </p:nvSpPr>
        <p:spPr>
          <a:xfrm>
            <a:off x="6562725" y="4633912"/>
            <a:ext cx="4676775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الرد الصحيح (The Response):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4"/>
          <p:cNvSpPr txBox="1"/>
          <p:nvPr/>
        </p:nvSpPr>
        <p:spPr>
          <a:xfrm>
            <a:off x="6562725" y="4938712"/>
            <a:ext cx="467677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F5C3C"/>
                </a:solidFill>
                <a:latin typeface="Cairo"/>
                <a:ea typeface="Cairo"/>
                <a:cs typeface="Cairo"/>
                <a:sym typeface="Cairo"/>
              </a:rPr>
              <a:t>صَبَاحُ النُّور </a:t>
            </a:r>
            <a:r>
              <a:rPr b="0" i="1" lang="en-US" sz="1800" u="none" cap="none" strike="noStrike">
                <a:solidFill>
                  <a:srgbClr val="C5A880"/>
                </a:solidFill>
                <a:latin typeface="Cairo SemiBold"/>
                <a:ea typeface="Cairo SemiBold"/>
                <a:cs typeface="Cairo SemiBold"/>
                <a:sym typeface="Cairo SemiBold"/>
              </a:rPr>
              <a:t>(Sabahu an-noor - Morning of Light)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137" name="Google Shape;137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0100" y="2309812"/>
            <a:ext cx="5019675" cy="32575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4"/>
          <p:cNvSpPr txBox="1"/>
          <p:nvPr/>
        </p:nvSpPr>
        <p:spPr>
          <a:xfrm>
            <a:off x="235743" y="571500"/>
            <a:ext cx="11051381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-US" sz="285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تحية الصباح الباكر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4"/>
          <p:cNvSpPr/>
          <p:nvPr/>
        </p:nvSpPr>
        <p:spPr>
          <a:xfrm>
            <a:off x="11372850" y="571500"/>
            <a:ext cx="57150" cy="68580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4" name="Google Shape;14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5"/>
          <p:cNvSpPr txBox="1"/>
          <p:nvPr/>
        </p:nvSpPr>
        <p:spPr>
          <a:xfrm>
            <a:off x="6426993" y="571500"/>
            <a:ext cx="5050631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-US" sz="285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آداب الترحيب واللقاء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5"/>
          <p:cNvSpPr/>
          <p:nvPr/>
        </p:nvSpPr>
        <p:spPr>
          <a:xfrm>
            <a:off x="11563350" y="571500"/>
            <a:ext cx="57150" cy="68580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47" name="Google Shape;14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5"/>
          <p:cNvSpPr txBox="1"/>
          <p:nvPr/>
        </p:nvSpPr>
        <p:spPr>
          <a:xfrm>
            <a:off x="6667500" y="1590675"/>
            <a:ext cx="52006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0F5C3C"/>
                </a:solidFill>
                <a:latin typeface="Cairo SemiBold"/>
                <a:ea typeface="Cairo SemiBold"/>
                <a:cs typeface="Cairo SemiBold"/>
                <a:sym typeface="Cairo SemiBold"/>
              </a:rPr>
              <a:t>كرم اللقاء والترحيب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5"/>
          <p:cNvSpPr txBox="1"/>
          <p:nvPr/>
        </p:nvSpPr>
        <p:spPr>
          <a:xfrm>
            <a:off x="6667500" y="2238375"/>
            <a:ext cx="4953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 cap="none" strike="noStrike">
                <a:solidFill>
                  <a:srgbClr val="C5A88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Karam al-Liqa'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5"/>
          <p:cNvSpPr txBox="1"/>
          <p:nvPr/>
        </p:nvSpPr>
        <p:spPr>
          <a:xfrm>
            <a:off x="6667500" y="2619375"/>
            <a:ext cx="4953000" cy="8228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02C26"/>
                </a:solidFill>
                <a:latin typeface="Cairo"/>
                <a:ea typeface="Cairo"/>
                <a:cs typeface="Cairo"/>
                <a:sym typeface="Cairo"/>
              </a:rPr>
              <a:t>تتميز الثقافة العربية بالإحفاء وكرم الضيافة والترحيب بالضيف. إن استخدام عبارات ترحيبية صحيحة مثل "أهلاً وسهلاً" يظهر احتراماً متبادلاً عميقاً يعكس قيم المودة والسلام الأصيلة.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5"/>
          <p:cNvSpPr txBox="1"/>
          <p:nvPr/>
        </p:nvSpPr>
        <p:spPr>
          <a:xfrm>
            <a:off x="6667500" y="3594645"/>
            <a:ext cx="4953000" cy="548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1" lang="en-US" sz="1350" u="none" cap="none" strike="noStrike">
                <a:solidFill>
                  <a:srgbClr val="C5A880"/>
                </a:solidFill>
                <a:latin typeface="Cairo"/>
                <a:ea typeface="Cairo"/>
                <a:cs typeface="Cairo"/>
                <a:sym typeface="Cairo"/>
              </a:rPr>
              <a:t>"الكلمة الطيبة والابتسامة هي البداية الحقيقية لتعلم لغة الضاد الفصحى."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56" name="Google Shape;15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7" name="Google Shape;15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4125" y="2662237"/>
            <a:ext cx="5095875" cy="2552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8" name="Google Shape;15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00" y="2662237"/>
            <a:ext cx="5095875" cy="255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6"/>
          <p:cNvSpPr txBox="1"/>
          <p:nvPr/>
        </p:nvSpPr>
        <p:spPr>
          <a:xfrm>
            <a:off x="6456521" y="3005137"/>
            <a:ext cx="4630578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52425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B462D"/>
                </a:solidFill>
                <a:latin typeface="Cairo SemiBold"/>
                <a:ea typeface="Cairo SemiBold"/>
                <a:cs typeface="Cairo SemiBold"/>
                <a:sym typeface="Cairo SemiBold"/>
              </a:rPr>
              <a:t>عند اللقاء والبدء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6"/>
          <p:cNvSpPr txBox="1"/>
          <p:nvPr/>
        </p:nvSpPr>
        <p:spPr>
          <a:xfrm>
            <a:off x="6677025" y="3548062"/>
            <a:ext cx="441007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 cap="none" strike="noStrike">
                <a:solidFill>
                  <a:srgbClr val="C5A88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سُرِرْتُ بِلِقَائِك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6"/>
          <p:cNvSpPr txBox="1"/>
          <p:nvPr/>
        </p:nvSpPr>
        <p:spPr>
          <a:xfrm>
            <a:off x="6677025" y="3881437"/>
            <a:ext cx="4410075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5A6E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"Surirtu bi-liqa'ik" (Nice to meet you)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6"/>
          <p:cNvSpPr txBox="1"/>
          <p:nvPr/>
        </p:nvSpPr>
        <p:spPr>
          <a:xfrm>
            <a:off x="6677025" y="4214812"/>
            <a:ext cx="4410075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02C26"/>
                </a:solidFill>
                <a:latin typeface="Cairo"/>
                <a:ea typeface="Cairo"/>
                <a:cs typeface="Cairo"/>
                <a:sym typeface="Cairo"/>
              </a:rPr>
              <a:t>تستخدم لإنشاء رابط إيجابي ولطيف عند التعرف الفوري على شخص جديد، مما يضفي أجواء من الأدب والراحة المتبادلة.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6"/>
          <p:cNvSpPr txBox="1"/>
          <p:nvPr/>
        </p:nvSpPr>
        <p:spPr>
          <a:xfrm>
            <a:off x="884396" y="3005137"/>
            <a:ext cx="4630578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52425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B462D"/>
                </a:solidFill>
                <a:latin typeface="Cairo SemiBold"/>
                <a:ea typeface="Cairo SemiBold"/>
                <a:cs typeface="Cairo SemiBold"/>
                <a:sym typeface="Cairo SemiBold"/>
              </a:rPr>
              <a:t>عند الانتهاء والوداع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6"/>
          <p:cNvSpPr txBox="1"/>
          <p:nvPr/>
        </p:nvSpPr>
        <p:spPr>
          <a:xfrm>
            <a:off x="1104900" y="3548062"/>
            <a:ext cx="441007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 cap="none" strike="noStrike">
                <a:solidFill>
                  <a:srgbClr val="C5A88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إِلَى اللِّقَاء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6"/>
          <p:cNvSpPr txBox="1"/>
          <p:nvPr/>
        </p:nvSpPr>
        <p:spPr>
          <a:xfrm>
            <a:off x="1104900" y="3881437"/>
            <a:ext cx="4410075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5A6E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"Ila al-liqa'" (See you later)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6"/>
          <p:cNvSpPr txBox="1"/>
          <p:nvPr/>
        </p:nvSpPr>
        <p:spPr>
          <a:xfrm>
            <a:off x="1104900" y="4214812"/>
            <a:ext cx="4410075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02C26"/>
                </a:solidFill>
                <a:latin typeface="Cairo"/>
                <a:ea typeface="Cairo"/>
                <a:cs typeface="Cairo"/>
                <a:sym typeface="Cairo"/>
              </a:rPr>
              <a:t>تمنح توديعاً دافئاً يحمل الأمل بلقاء جديد في المستقبل القريب، وتعد أفضل بديل ودي لعبارة "وداعاً".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167" name="Google Shape;167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829925" y="3100387"/>
            <a:ext cx="25717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8" name="Google Shape;168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57800" y="3100387"/>
            <a:ext cx="257175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6"/>
          <p:cNvSpPr txBox="1"/>
          <p:nvPr/>
        </p:nvSpPr>
        <p:spPr>
          <a:xfrm>
            <a:off x="235743" y="571500"/>
            <a:ext cx="11051381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-US" sz="285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اللقاء مقابل الوداع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6"/>
          <p:cNvSpPr/>
          <p:nvPr/>
        </p:nvSpPr>
        <p:spPr>
          <a:xfrm>
            <a:off x="11372850" y="571500"/>
            <a:ext cx="57150" cy="68580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75" name="Google Shape;17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7"/>
          <p:cNvSpPr txBox="1"/>
          <p:nvPr/>
        </p:nvSpPr>
        <p:spPr>
          <a:xfrm>
            <a:off x="6334125" y="3209925"/>
            <a:ext cx="5095875" cy="1047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0"/>
              <a:buFont typeface="Arial"/>
              <a:buNone/>
            </a:pPr>
            <a:r>
              <a:rPr b="0" i="0" lang="en-US" sz="8250" u="none" cap="none" strike="noStrike">
                <a:solidFill>
                  <a:srgbClr val="0F5C3C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100%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7"/>
          <p:cNvSpPr txBox="1"/>
          <p:nvPr/>
        </p:nvSpPr>
        <p:spPr>
          <a:xfrm>
            <a:off x="6334125" y="4352925"/>
            <a:ext cx="509587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202C26"/>
                </a:solidFill>
                <a:latin typeface="Cairo"/>
                <a:ea typeface="Cairo"/>
                <a:cs typeface="Cairo"/>
                <a:sym typeface="Cairo"/>
              </a:rPr>
              <a:t>أثر إيجابي للسلام والتحية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7"/>
          <p:cNvSpPr txBox="1"/>
          <p:nvPr/>
        </p:nvSpPr>
        <p:spPr>
          <a:xfrm>
            <a:off x="762000" y="2962275"/>
            <a:ext cx="5350668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0B462D"/>
                </a:solidFill>
                <a:latin typeface="Cairo SemiBold"/>
                <a:ea typeface="Cairo SemiBold"/>
                <a:cs typeface="Cairo SemiBold"/>
                <a:sym typeface="Cairo SemiBold"/>
              </a:rPr>
              <a:t>تحية الإسلام والأمان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7"/>
          <p:cNvSpPr txBox="1"/>
          <p:nvPr/>
        </p:nvSpPr>
        <p:spPr>
          <a:xfrm>
            <a:off x="762000" y="3571875"/>
            <a:ext cx="509587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 cap="none" strike="noStrike">
                <a:solidFill>
                  <a:srgbClr val="C5A88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As-Salamu Alaykum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7"/>
          <p:cNvSpPr txBox="1"/>
          <p:nvPr/>
        </p:nvSpPr>
        <p:spPr>
          <a:xfrm>
            <a:off x="762000" y="4000500"/>
            <a:ext cx="5095875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02C26"/>
                </a:solidFill>
                <a:latin typeface="Cairo"/>
                <a:ea typeface="Cairo"/>
                <a:cs typeface="Cairo"/>
                <a:sym typeface="Cairo"/>
              </a:rPr>
              <a:t>البداية الفضلى دائماً في التواصل العربي هي إفشاء السلام. يمنحك التحدث بالتحيات العربية الفصحى ثقة فورية مع المتحدثين الأصليين ويرفع من جودة التفاعل والتعاطف اللغوي منذ اللقاء الأول.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7"/>
          <p:cNvSpPr txBox="1"/>
          <p:nvPr/>
        </p:nvSpPr>
        <p:spPr>
          <a:xfrm>
            <a:off x="235743" y="571500"/>
            <a:ext cx="11051381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-US" sz="285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قوة الكلمة الطيبة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7"/>
          <p:cNvSpPr/>
          <p:nvPr/>
        </p:nvSpPr>
        <p:spPr>
          <a:xfrm>
            <a:off x="11372850" y="571500"/>
            <a:ext cx="57150" cy="68580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87" name="Google Shape;18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8" name="Google Shape;188;p8"/>
          <p:cNvGraphicFramePr/>
          <p:nvPr/>
        </p:nvGraphicFramePr>
        <p:xfrm>
          <a:off x="762000" y="213836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{2711C617-6812-429E-B672-E04EFB5D85A0}</a:tableStyleId>
              </a:tblPr>
              <a:tblGrid>
                <a:gridCol w="2191800"/>
                <a:gridCol w="2850050"/>
                <a:gridCol w="2624575"/>
                <a:gridCol w="3001575"/>
              </a:tblGrid>
              <a:tr h="7201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FFFFFF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الكلمة بالعربية (Arabic)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B462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FFFFFF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النطق الصوتي (Transliteration)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B462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FFFFFF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المعنى بالإنجليزية (Meaning)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B462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FFFFFF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سياق الاستخدام (Context)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B462D"/>
                    </a:solidFill>
                  </a:tcPr>
                </a:tc>
              </a:tr>
              <a:tr h="7201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50"/>
                        <a:buFont typeface="Arial"/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0B462D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سُرِرْتُ بِلِقَائِك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202C26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Surirtu bi-liqa'ik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202C26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Nice to meet you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202C26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تقال عند اللقاء والتعارف الأول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201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50"/>
                        <a:buFont typeface="Arial"/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0B462D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وَدَاعاً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202C26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Wa-da'an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202C26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Goodbye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202C26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عند مغادرة المكان والوداع الرسمي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201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50"/>
                        <a:buFont typeface="Arial"/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0B462D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أَرَاكَ لاحِقاً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202C26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Araka lahiqan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202C26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See you later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202C26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وداع ودي للأصدقاء والمعارف المقربين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201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50"/>
                        <a:buFont typeface="Arial"/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0B462D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لَطِيف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202C26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Lateef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202C26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Kind / Nice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202C26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تصف اللقاء الطيب أو الشخص الخلوق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89" name="Google Shape;189;p8"/>
          <p:cNvSpPr/>
          <p:nvPr/>
        </p:nvSpPr>
        <p:spPr>
          <a:xfrm>
            <a:off x="9238208" y="3005137"/>
            <a:ext cx="2191791" cy="1905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8"/>
          <p:cNvSpPr/>
          <p:nvPr/>
        </p:nvSpPr>
        <p:spPr>
          <a:xfrm>
            <a:off x="6388149" y="3005137"/>
            <a:ext cx="2850058" cy="1905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8"/>
          <p:cNvSpPr/>
          <p:nvPr/>
        </p:nvSpPr>
        <p:spPr>
          <a:xfrm>
            <a:off x="3763565" y="3005137"/>
            <a:ext cx="2624583" cy="1905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8"/>
          <p:cNvSpPr/>
          <p:nvPr/>
        </p:nvSpPr>
        <p:spPr>
          <a:xfrm>
            <a:off x="762000" y="3005137"/>
            <a:ext cx="3001565" cy="1905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8"/>
          <p:cNvSpPr/>
          <p:nvPr/>
        </p:nvSpPr>
        <p:spPr>
          <a:xfrm>
            <a:off x="9238208" y="3648075"/>
            <a:ext cx="2191791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8"/>
          <p:cNvSpPr/>
          <p:nvPr/>
        </p:nvSpPr>
        <p:spPr>
          <a:xfrm>
            <a:off x="6388149" y="3648075"/>
            <a:ext cx="2850058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8"/>
          <p:cNvSpPr/>
          <p:nvPr/>
        </p:nvSpPr>
        <p:spPr>
          <a:xfrm>
            <a:off x="3763565" y="3648075"/>
            <a:ext cx="2624583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8"/>
          <p:cNvSpPr/>
          <p:nvPr/>
        </p:nvSpPr>
        <p:spPr>
          <a:xfrm>
            <a:off x="762000" y="3648075"/>
            <a:ext cx="3001565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8"/>
          <p:cNvSpPr/>
          <p:nvPr/>
        </p:nvSpPr>
        <p:spPr>
          <a:xfrm>
            <a:off x="9238208" y="4276725"/>
            <a:ext cx="2191791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8"/>
          <p:cNvSpPr/>
          <p:nvPr/>
        </p:nvSpPr>
        <p:spPr>
          <a:xfrm>
            <a:off x="6388149" y="4276725"/>
            <a:ext cx="2850058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8"/>
          <p:cNvSpPr/>
          <p:nvPr/>
        </p:nvSpPr>
        <p:spPr>
          <a:xfrm>
            <a:off x="3763565" y="4276725"/>
            <a:ext cx="2624583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762000" y="4276725"/>
            <a:ext cx="3001565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8"/>
          <p:cNvSpPr/>
          <p:nvPr/>
        </p:nvSpPr>
        <p:spPr>
          <a:xfrm>
            <a:off x="9238208" y="5105400"/>
            <a:ext cx="2191791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8"/>
          <p:cNvSpPr/>
          <p:nvPr/>
        </p:nvSpPr>
        <p:spPr>
          <a:xfrm>
            <a:off x="6388149" y="5105400"/>
            <a:ext cx="2850058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8"/>
          <p:cNvSpPr/>
          <p:nvPr/>
        </p:nvSpPr>
        <p:spPr>
          <a:xfrm>
            <a:off x="3763565" y="5105400"/>
            <a:ext cx="2624583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8"/>
          <p:cNvSpPr/>
          <p:nvPr/>
        </p:nvSpPr>
        <p:spPr>
          <a:xfrm>
            <a:off x="762000" y="5105400"/>
            <a:ext cx="3001565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235743" y="571500"/>
            <a:ext cx="11051381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-US" sz="285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قاموس الدرس المرجعي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11372850" y="571500"/>
            <a:ext cx="57150" cy="68580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p8" title="quranst_logo_1_png-removebg-preview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8325" y="120024"/>
            <a:ext cx="2412425" cy="201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12" name="Google Shape;21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9"/>
          <p:cNvSpPr txBox="1"/>
          <p:nvPr/>
        </p:nvSpPr>
        <p:spPr>
          <a:xfrm>
            <a:off x="1571625" y="2738437"/>
            <a:ext cx="86201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71450" spcFirstLastPara="1" rIns="0" wrap="square" tIns="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الاستماع للنطق الصوتي التفاعلي: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9"/>
          <p:cNvSpPr txBox="1"/>
          <p:nvPr/>
        </p:nvSpPr>
        <p:spPr>
          <a:xfrm>
            <a:off x="1571625" y="3538537"/>
            <a:ext cx="86201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28600" spcFirstLastPara="1" rIns="0" wrap="square" tIns="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التكرار الصوتي المتباعد: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9"/>
          <p:cNvSpPr txBox="1"/>
          <p:nvPr/>
        </p:nvSpPr>
        <p:spPr>
          <a:xfrm>
            <a:off x="1571625" y="4338637"/>
            <a:ext cx="86201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85750" spcFirstLastPara="1" rIns="0" wrap="square" tIns="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الممارسة العملية في قرآنست: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9"/>
          <p:cNvSpPr txBox="1"/>
          <p:nvPr/>
        </p:nvSpPr>
        <p:spPr>
          <a:xfrm>
            <a:off x="1571625" y="3071812"/>
            <a:ext cx="86201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202C26"/>
                </a:solidFill>
                <a:latin typeface="Cairo"/>
                <a:ea typeface="Cairo"/>
                <a:cs typeface="Cairo"/>
                <a:sym typeface="Cairo"/>
              </a:rPr>
              <a:t>ركز على إخراج الحروف الحلقية مثل (الحاء) و(العين) بشكل سليم باتباع النطق المكتوب باللاتينية.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9"/>
          <p:cNvSpPr txBox="1"/>
          <p:nvPr/>
        </p:nvSpPr>
        <p:spPr>
          <a:xfrm>
            <a:off x="1571625" y="3871912"/>
            <a:ext cx="86201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202C26"/>
                </a:solidFill>
                <a:latin typeface="Cairo"/>
                <a:ea typeface="Cairo"/>
                <a:cs typeface="Cairo"/>
                <a:sym typeface="Cairo"/>
              </a:rPr>
              <a:t>كرر العبارات بنبرة ترحيبية دافئة لترسيخ مخارج الحروف في الذاكرة السمعية والعضلية للنطق.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9"/>
          <p:cNvSpPr txBox="1"/>
          <p:nvPr/>
        </p:nvSpPr>
        <p:spPr>
          <a:xfrm>
            <a:off x="1571625" y="4672012"/>
            <a:ext cx="86201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202C26"/>
                </a:solidFill>
                <a:latin typeface="Cairo"/>
                <a:ea typeface="Cairo"/>
                <a:cs typeface="Cairo"/>
                <a:sym typeface="Cairo"/>
              </a:rPr>
              <a:t>ابدأ بتطبيق هذه التحيات في أول لقاء مع زملائك ومعلميك لبناء تواصل واثق يكسر حاجز الخوف والتردد.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219" name="Google Shape;21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48925" y="2776537"/>
            <a:ext cx="1714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0" name="Google Shape;220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391775" y="3576637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1" name="Google Shape;221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334625" y="4376737"/>
            <a:ext cx="2857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9"/>
          <p:cNvSpPr txBox="1"/>
          <p:nvPr/>
        </p:nvSpPr>
        <p:spPr>
          <a:xfrm>
            <a:off x="235743" y="571500"/>
            <a:ext cx="11051381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-US" sz="285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خطوات النطق الصحيح والتفاعل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11372850" y="571500"/>
            <a:ext cx="57150" cy="68580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28" name="Google Shape;22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0"/>
          <p:cNvSpPr txBox="1"/>
          <p:nvPr/>
        </p:nvSpPr>
        <p:spPr>
          <a:xfrm>
            <a:off x="1895475" y="3152775"/>
            <a:ext cx="840105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-US" sz="285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أَهْلاً! سُرِرْتُ بِلِقَائِك. وَدَاعاً، أَرَاكَ لاحِقاً!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0"/>
          <p:cNvSpPr txBox="1"/>
          <p:nvPr/>
        </p:nvSpPr>
        <p:spPr>
          <a:xfrm>
            <a:off x="1562100" y="3933825"/>
            <a:ext cx="9067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en-US" sz="1800" u="none" cap="none" strike="noStrike">
                <a:solidFill>
                  <a:srgbClr val="C5A88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"Ahlan! Surirtu bi-liqa'ik. Wa-da'an, araka lahiqan!"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0"/>
          <p:cNvSpPr txBox="1"/>
          <p:nvPr/>
        </p:nvSpPr>
        <p:spPr>
          <a:xfrm>
            <a:off x="4514850" y="4371975"/>
            <a:ext cx="31623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5A6E63"/>
                </a:solidFill>
                <a:latin typeface="Cairo"/>
                <a:ea typeface="Cairo"/>
                <a:cs typeface="Cairo"/>
                <a:sym typeface="Cairo"/>
              </a:rPr>
              <a:t>Hi! Nice to meet you. Bye, see you later!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0"/>
          <p:cNvSpPr txBox="1"/>
          <p:nvPr/>
        </p:nvSpPr>
        <p:spPr>
          <a:xfrm>
            <a:off x="10391775" y="3343275"/>
            <a:ext cx="333375" cy="1428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C5A880"/>
                </a:solidFill>
                <a:latin typeface="Cairo"/>
                <a:ea typeface="Cairo"/>
                <a:cs typeface="Cairo"/>
                <a:sym typeface="Cairo"/>
              </a:rPr>
              <a:t>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0"/>
          <p:cNvSpPr txBox="1"/>
          <p:nvPr/>
        </p:nvSpPr>
        <p:spPr>
          <a:xfrm>
            <a:off x="1466850" y="3600450"/>
            <a:ext cx="333375" cy="1428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C5A880"/>
                </a:solidFill>
                <a:latin typeface="Cairo"/>
                <a:ea typeface="Cairo"/>
                <a:cs typeface="Cairo"/>
                <a:sym typeface="Cairo"/>
              </a:rPr>
              <a:t>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0"/>
          <p:cNvSpPr txBox="1"/>
          <p:nvPr/>
        </p:nvSpPr>
        <p:spPr>
          <a:xfrm>
            <a:off x="235743" y="571500"/>
            <a:ext cx="11051381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-US" sz="285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العبارة الذهبية للمحادثة الأولى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11372850" y="571500"/>
            <a:ext cx="57150" cy="68580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40" name="Google Shape;24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1"/>
          <p:cNvSpPr/>
          <p:nvPr/>
        </p:nvSpPr>
        <p:spPr>
          <a:xfrm>
            <a:off x="762000" y="3919537"/>
            <a:ext cx="10668000" cy="3810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1"/>
          <p:cNvSpPr txBox="1"/>
          <p:nvPr/>
        </p:nvSpPr>
        <p:spPr>
          <a:xfrm>
            <a:off x="8915080" y="4176712"/>
            <a:ext cx="2576259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0F5C3C"/>
                </a:solidFill>
                <a:latin typeface="Cairo SemiBold"/>
                <a:ea typeface="Cairo SemiBold"/>
                <a:cs typeface="Cairo SemiBold"/>
                <a:sym typeface="Cairo SemiBold"/>
              </a:rPr>
              <a:t>المرحلة الأولى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1"/>
          <p:cNvSpPr txBox="1"/>
          <p:nvPr/>
        </p:nvSpPr>
        <p:spPr>
          <a:xfrm>
            <a:off x="8976419" y="4691062"/>
            <a:ext cx="245358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02C26"/>
                </a:solidFill>
                <a:latin typeface="Cairo"/>
                <a:ea typeface="Cairo"/>
                <a:cs typeface="Cairo"/>
                <a:sym typeface="Cairo"/>
              </a:rPr>
              <a:t>إتقان مفردات التحية الأساسية والوداع ومخارج الحروف الفصحى.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1"/>
          <p:cNvSpPr txBox="1"/>
          <p:nvPr/>
        </p:nvSpPr>
        <p:spPr>
          <a:xfrm>
            <a:off x="4807870" y="2643187"/>
            <a:ext cx="2576259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0F5C3C"/>
                </a:solidFill>
                <a:latin typeface="Cairo SemiBold"/>
                <a:ea typeface="Cairo SemiBold"/>
                <a:cs typeface="Cairo SemiBold"/>
                <a:sym typeface="Cairo SemiBold"/>
              </a:rPr>
              <a:t>المرحلة الثانية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1"/>
          <p:cNvSpPr txBox="1"/>
          <p:nvPr/>
        </p:nvSpPr>
        <p:spPr>
          <a:xfrm>
            <a:off x="4869209" y="3157537"/>
            <a:ext cx="245358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02C26"/>
                </a:solidFill>
                <a:latin typeface="Cairo"/>
                <a:ea typeface="Cairo"/>
                <a:cs typeface="Cairo"/>
                <a:sym typeface="Cairo"/>
              </a:rPr>
              <a:t>تركيب جمل التعريف بالنفس الكاملة (الاسم، البلد، الاهتمامات).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1"/>
          <p:cNvSpPr txBox="1"/>
          <p:nvPr/>
        </p:nvSpPr>
        <p:spPr>
          <a:xfrm>
            <a:off x="700660" y="4176712"/>
            <a:ext cx="2576259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0F5C3C"/>
                </a:solidFill>
                <a:latin typeface="Cairo SemiBold"/>
                <a:ea typeface="Cairo SemiBold"/>
                <a:cs typeface="Cairo SemiBold"/>
                <a:sym typeface="Cairo SemiBold"/>
              </a:rPr>
              <a:t>المرحلة الثالثة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1"/>
          <p:cNvSpPr txBox="1"/>
          <p:nvPr/>
        </p:nvSpPr>
        <p:spPr>
          <a:xfrm>
            <a:off x="762000" y="4691062"/>
            <a:ext cx="245358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02C26"/>
                </a:solidFill>
                <a:latin typeface="Cairo"/>
                <a:ea typeface="Cairo"/>
                <a:cs typeface="Cairo"/>
                <a:sym typeface="Cairo"/>
              </a:rPr>
              <a:t>محادثة قصيرة تفاعلية كاملة مع معلمي قرآنست بثقة ويسر.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1"/>
          <p:cNvSpPr txBox="1"/>
          <p:nvPr/>
        </p:nvSpPr>
        <p:spPr>
          <a:xfrm>
            <a:off x="235743" y="571500"/>
            <a:ext cx="11051381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-US" sz="285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خارطة الطريق لطلاقة المحادثة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11372850" y="571500"/>
            <a:ext cx="57150" cy="68580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10107959" y="3843337"/>
            <a:ext cx="190500" cy="1905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0F5C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6000750" y="3843337"/>
            <a:ext cx="190500" cy="1905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0F5C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1"/>
          <p:cNvSpPr/>
          <p:nvPr/>
        </p:nvSpPr>
        <p:spPr>
          <a:xfrm>
            <a:off x="1893540" y="3843337"/>
            <a:ext cx="190500" cy="1905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0F5C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57" name="Google Shape;25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2"/>
          <p:cNvSpPr txBox="1"/>
          <p:nvPr/>
        </p:nvSpPr>
        <p:spPr>
          <a:xfrm>
            <a:off x="2315527" y="2700337"/>
            <a:ext cx="7560945" cy="933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b="0" i="0" lang="en-US" sz="3900" u="none" cap="none" strike="noStrike">
                <a:solidFill>
                  <a:srgbClr val="0B462D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هل أنت مستعد للممارسة الحية؟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2"/>
          <p:cNvSpPr txBox="1"/>
          <p:nvPr/>
        </p:nvSpPr>
        <p:spPr>
          <a:xfrm>
            <a:off x="2528887" y="3776662"/>
            <a:ext cx="71342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F5C3C"/>
                </a:solidFill>
                <a:latin typeface="Cairo"/>
                <a:ea typeface="Cairo"/>
                <a:cs typeface="Cairo"/>
                <a:sym typeface="Cairo"/>
              </a:rPr>
              <a:t>ابدأ درسك التفاعلي الصوتي المباشر الآن لتتحدث العربية بطلاقة منذ اللقاء الأول.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260" name="Google Shape;26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48562" y="1966912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12"/>
          <p:cNvSpPr txBox="1"/>
          <p:nvPr/>
        </p:nvSpPr>
        <p:spPr>
          <a:xfrm>
            <a:off x="4300537" y="1814512"/>
            <a:ext cx="3133725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rgbClr val="0B462D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قرآنست | QURANEST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262" name="Google Shape;262;p12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24425" y="4798987"/>
            <a:ext cx="2543175" cy="781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3" name="Google Shape;263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10362" y="4738687"/>
            <a:ext cx="209550" cy="20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