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embeddedFontLst>
    <p:embeddedFont>
      <p:font typeface="Cairo SemiBold"/>
      <p:regular r:id="rId19"/>
      <p:bold r:id="rId20"/>
    </p:embeddedFont>
    <p:embeddedFont>
      <p:font typeface="Plus Jakarta Sans"/>
      <p:regular r:id="rId21"/>
      <p:bold r:id="rId22"/>
      <p:italic r:id="rId23"/>
      <p:boldItalic r:id="rId24"/>
    </p:embeddedFont>
    <p:embeddedFont>
      <p:font typeface="Cairo ExtraBold"/>
      <p:bold r:id="rId25"/>
    </p:embeddedFont>
    <p:embeddedFont>
      <p:font typeface="Cairo"/>
      <p:regular r:id="rId26"/>
      <p:bold r:id="rId27"/>
    </p:embeddedFont>
    <p:embeddedFont>
      <p:font typeface="Plus Jakarta Sans SemiBold"/>
      <p:regular r:id="rId28"/>
      <p:bold r:id="rId29"/>
      <p:italic r:id="rId30"/>
      <p:boldItalic r:id="rId31"/>
    </p:embeddedFont>
    <p:embeddedFont>
      <p:font typeface="Plus Jakarta Sans Medium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6" roundtripDataSignature="AMtx7mgLiXJnbm89fejRfyPctnT0y+9Q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8B6286D-90AE-44BD-8826-FDA195680307}">
  <a:tblStyle styleId="{58B6286D-90AE-44BD-8826-FDA19568030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airoSemiBold-bold.fntdata"/><Relationship Id="rId22" Type="http://schemas.openxmlformats.org/officeDocument/2006/relationships/font" Target="fonts/PlusJakartaSans-bold.fntdata"/><Relationship Id="rId21" Type="http://schemas.openxmlformats.org/officeDocument/2006/relationships/font" Target="fonts/PlusJakartaSans-regular.fntdata"/><Relationship Id="rId24" Type="http://schemas.openxmlformats.org/officeDocument/2006/relationships/font" Target="fonts/PlusJakartaSans-boldItalic.fntdata"/><Relationship Id="rId23" Type="http://schemas.openxmlformats.org/officeDocument/2006/relationships/font" Target="fonts/PlusJakartaSa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Cairo-regular.fntdata"/><Relationship Id="rId25" Type="http://schemas.openxmlformats.org/officeDocument/2006/relationships/font" Target="fonts/CairoExtraBold-bold.fntdata"/><Relationship Id="rId28" Type="http://schemas.openxmlformats.org/officeDocument/2006/relationships/font" Target="fonts/PlusJakartaSansSemiBold-regular.fntdata"/><Relationship Id="rId27" Type="http://schemas.openxmlformats.org/officeDocument/2006/relationships/font" Target="fonts/Cairo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PlusJakartaSansSemiBold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lusJakartaSansSemiBold-boldItalic.fntdata"/><Relationship Id="rId30" Type="http://schemas.openxmlformats.org/officeDocument/2006/relationships/font" Target="fonts/PlusJakartaSansSemiBold-italic.fntdata"/><Relationship Id="rId11" Type="http://schemas.openxmlformats.org/officeDocument/2006/relationships/slide" Target="slides/slide5.xml"/><Relationship Id="rId33" Type="http://schemas.openxmlformats.org/officeDocument/2006/relationships/font" Target="fonts/PlusJakartaSansMedium-bold.fntdata"/><Relationship Id="rId10" Type="http://schemas.openxmlformats.org/officeDocument/2006/relationships/slide" Target="slides/slide4.xml"/><Relationship Id="rId32" Type="http://schemas.openxmlformats.org/officeDocument/2006/relationships/font" Target="fonts/PlusJakartaSansMedium-regular.fntdata"/><Relationship Id="rId13" Type="http://schemas.openxmlformats.org/officeDocument/2006/relationships/slide" Target="slides/slide7.xml"/><Relationship Id="rId35" Type="http://schemas.openxmlformats.org/officeDocument/2006/relationships/font" Target="fonts/PlusJakartaSansMedium-boldItalic.fntdata"/><Relationship Id="rId12" Type="http://schemas.openxmlformats.org/officeDocument/2006/relationships/slide" Target="slides/slide6.xml"/><Relationship Id="rId34" Type="http://schemas.openxmlformats.org/officeDocument/2006/relationships/font" Target="fonts/PlusJakartaSansMedium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6" Type="http://customschemas.google.com/relationships/presentationmetadata" Target="meta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CairoSemiBold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2" name="Google Shape;13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9" name="Google Shape;22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9" name="Google Shape;24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5.png"/><Relationship Id="rId5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6.png"/><Relationship Id="rId5" Type="http://schemas.openxmlformats.org/officeDocument/2006/relationships/image" Target="../media/image7.png"/><Relationship Id="rId6" Type="http://schemas.openxmlformats.org/officeDocument/2006/relationships/image" Target="../media/image11.png"/><Relationship Id="rId7" Type="http://schemas.openxmlformats.org/officeDocument/2006/relationships/image" Target="../media/image13.png"/><Relationship Id="rId8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3620690" y="2888009"/>
            <a:ext cx="4950618" cy="777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rgbClr val="0B462D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مَنْ أَنَا؟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3156349" y="3808075"/>
            <a:ext cx="529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F5C3C"/>
                </a:solidFill>
                <a:latin typeface="Cairo"/>
                <a:ea typeface="Cairo"/>
                <a:cs typeface="Cairo"/>
                <a:sym typeface="Cairo"/>
              </a:rPr>
              <a:t>المستوى الأول: التعبير عن النفس والهوية الشخصية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3738562" y="4379565"/>
            <a:ext cx="47148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 cap="none" strike="noStrike">
                <a:solidFill>
                  <a:srgbClr val="C5A880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Man Ana? (Who Am I?)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88" name="Google Shape;8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750" y="2154584"/>
            <a:ext cx="39052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4276725" y="2002184"/>
            <a:ext cx="3133725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0B462D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قرآنست | QURANEST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4" name="Google Shape;9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5619750" y="2500312"/>
            <a:ext cx="952500" cy="47625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3476625" y="2786062"/>
            <a:ext cx="5500687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قَوَاعِدُ التَّعْرِيفِ بِالنَّفْسِ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3214850" y="3357550"/>
            <a:ext cx="550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F5C3C"/>
                </a:solidFill>
                <a:latin typeface="Cairo"/>
                <a:ea typeface="Cairo"/>
                <a:cs typeface="Cairo"/>
                <a:sym typeface="Cairo"/>
              </a:rPr>
              <a:t>تعلم كيف تعبر عن مهنتك وموطنك باللغة العربية الفصحى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3476625" y="3929062"/>
            <a:ext cx="52389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5A880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Rules of Self-Introduction in Arabic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3" name="Google Shape;10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4" name="Google Shape;10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2538412"/>
            <a:ext cx="5095875" cy="2800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5" name="Google Shape;10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0" y="2538412"/>
            <a:ext cx="5095875" cy="2800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"/>
          <p:cNvSpPr txBox="1"/>
          <p:nvPr/>
        </p:nvSpPr>
        <p:spPr>
          <a:xfrm>
            <a:off x="6456521" y="2881312"/>
            <a:ext cx="4630578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95275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B462D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ضمير المتكلم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3"/>
          <p:cNvSpPr txBox="1"/>
          <p:nvPr/>
        </p:nvSpPr>
        <p:spPr>
          <a:xfrm>
            <a:off x="6677025" y="3424237"/>
            <a:ext cx="44100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2400" u="none" cap="none" strike="noStrike">
                <a:solidFill>
                  <a:srgbClr val="0F5C3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أَنَا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6677025" y="3929062"/>
            <a:ext cx="44100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A6E63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"Ana" (I / I am)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6677025" y="4310062"/>
            <a:ext cx="441007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يُستخدم للتعبير عن النفس من قبل المذكر والمؤنث على حد سواء دون أي تغيير لغوي في أصل الضمير.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884396" y="2881312"/>
            <a:ext cx="4630578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B462D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ضمير المخاطب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1104900" y="3424237"/>
            <a:ext cx="44100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2400" u="none" cap="none" strike="noStrike">
                <a:solidFill>
                  <a:srgbClr val="0F5C3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أَنْتَ / أَنْتِ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1104900" y="3929062"/>
            <a:ext cx="44100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A6E63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"Anta" (m) / "Anti" (f) (You)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"/>
          <p:cNvSpPr txBox="1"/>
          <p:nvPr/>
        </p:nvSpPr>
        <p:spPr>
          <a:xfrm>
            <a:off x="1104900" y="4310062"/>
            <a:ext cx="441007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يُستخدم لمخاطبة الآخرين، مع فتح التاء للمخاطب المذكر وكسرها للمخاطب المؤنث.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114" name="Google Shape;11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87075" y="2976562"/>
            <a:ext cx="20002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5" name="Google Shape;115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29225" y="2976562"/>
            <a:ext cx="28575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3"/>
          <p:cNvSpPr txBox="1"/>
          <p:nvPr/>
        </p:nvSpPr>
        <p:spPr>
          <a:xfrm>
            <a:off x="235743" y="571500"/>
            <a:ext cx="1105138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ضَمَائِرُ الْمُتَكَلِّمِ وَالْمُخَاطَبِ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113728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2" name="Google Shape;12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3" name="Google Shape;12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10437" y="2366962"/>
            <a:ext cx="3143250" cy="314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762000" y="3100387"/>
            <a:ext cx="5095875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1" lang="en-US" sz="2850" u="none" cap="none" strike="noStrike">
                <a:solidFill>
                  <a:srgbClr val="0F5C3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طَالِبٌ / طَالِبَةٌ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762000" y="3690937"/>
            <a:ext cx="5095875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5A6E63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Tālib (m) / Tālibah (f) [Student]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762000" y="4129087"/>
            <a:ext cx="509587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تُضاف تاء التأنيث المربوطة (ـة) في نهاية الكلمة دائماً لتحويل الصفة أو المهنة من صيغة المذكر إلى صيغة المؤنث.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4" title="iStock-543454112.jpg"/>
          <p:cNvPicPr preferRelativeResize="0"/>
          <p:nvPr/>
        </p:nvPicPr>
        <p:blipFill rotWithShape="1">
          <a:blip r:embed="rId5">
            <a:alphaModFix/>
          </a:blip>
          <a:srcRect b="0" l="16676" r="16676" t="0"/>
          <a:stretch/>
        </p:blipFill>
        <p:spPr>
          <a:xfrm>
            <a:off x="7365588" y="2422113"/>
            <a:ext cx="3032924" cy="303292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4"/>
          <p:cNvSpPr txBox="1"/>
          <p:nvPr/>
        </p:nvSpPr>
        <p:spPr>
          <a:xfrm>
            <a:off x="235743" y="571500"/>
            <a:ext cx="1105138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مِهْنَةُ الطَّالِبِ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113728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4" name="Google Shape;13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5" name="Google Shape;13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0" y="2271712"/>
            <a:ext cx="5095875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5"/>
          <p:cNvSpPr txBox="1"/>
          <p:nvPr/>
        </p:nvSpPr>
        <p:spPr>
          <a:xfrm>
            <a:off x="6334125" y="2309812"/>
            <a:ext cx="5095875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1" lang="en-US" sz="2850" u="none" cap="none" strike="noStrike">
                <a:solidFill>
                  <a:srgbClr val="0F5C3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مُعَلِّمٌ / مُعَلِّمَةٌ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6334125" y="2900362"/>
            <a:ext cx="5095875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5A6E63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Mu'allim (m) / Mu'allimah (f) [Teacher]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5"/>
          <p:cNvSpPr txBox="1"/>
          <p:nvPr/>
        </p:nvSpPr>
        <p:spPr>
          <a:xfrm>
            <a:off x="6334125" y="3338512"/>
            <a:ext cx="509587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كلمة مشتقة من فِعل (عَلَّمَ)، وتُستخدم لوصف المعلم الأكاديمي أو المدرس الذي يقوم بنقل المعرفة واللغة للدارسين الجدد بأسلوب تفاعلي.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139" name="Google Shape;13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100" y="1800237"/>
            <a:ext cx="5019675" cy="3257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5"/>
          <p:cNvSpPr txBox="1"/>
          <p:nvPr/>
        </p:nvSpPr>
        <p:spPr>
          <a:xfrm>
            <a:off x="235743" y="571500"/>
            <a:ext cx="1105138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مِهْنَةُ الْمُعَلِّمِ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113728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6" name="Google Shape;14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6"/>
          <p:cNvSpPr txBox="1"/>
          <p:nvPr/>
        </p:nvSpPr>
        <p:spPr>
          <a:xfrm>
            <a:off x="6426993" y="571500"/>
            <a:ext cx="505063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مِهْنَةُ الطَّبِيبِ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6"/>
          <p:cNvSpPr/>
          <p:nvPr/>
        </p:nvSpPr>
        <p:spPr>
          <a:xfrm>
            <a:off x="115633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49" name="Google Shape;14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6"/>
          <p:cNvSpPr txBox="1"/>
          <p:nvPr/>
        </p:nvSpPr>
        <p:spPr>
          <a:xfrm>
            <a:off x="6667500" y="1628775"/>
            <a:ext cx="49530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1" lang="en-US" sz="2850" u="none" cap="none" strike="noStrike">
                <a:solidFill>
                  <a:srgbClr val="0F5C3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طَبِيبٌ / طَبِيبَةٌ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6"/>
          <p:cNvSpPr txBox="1"/>
          <p:nvPr/>
        </p:nvSpPr>
        <p:spPr>
          <a:xfrm>
            <a:off x="6667500" y="2219325"/>
            <a:ext cx="4953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5A6E63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Tabīb (m) / Tabībah (f) [Doctor]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6"/>
          <p:cNvSpPr txBox="1"/>
          <p:nvPr/>
        </p:nvSpPr>
        <p:spPr>
          <a:xfrm>
            <a:off x="6667500" y="2800350"/>
            <a:ext cx="4953000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تُعد من أنبل المهن وتأتي من مادة (طَبَّ) التي تعني المعالجة والإصلاح. نستخدمها مع الضمير أَنَا لنقول: (أَنَا طَبِيبٌ).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7" name="Google Shape;15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8" name="Google Shape;15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64549" y="2424112"/>
            <a:ext cx="3365450" cy="3028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9" name="Google Shape;15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13349" y="2424112"/>
            <a:ext cx="3365450" cy="3028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0" name="Google Shape;160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2148" y="2424112"/>
            <a:ext cx="3365450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7"/>
          <p:cNvSpPr txBox="1"/>
          <p:nvPr/>
        </p:nvSpPr>
        <p:spPr>
          <a:xfrm>
            <a:off x="8290452" y="3614737"/>
            <a:ext cx="2913645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B462D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مُهَنْدِسٌ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7"/>
          <p:cNvSpPr txBox="1"/>
          <p:nvPr/>
        </p:nvSpPr>
        <p:spPr>
          <a:xfrm>
            <a:off x="8359824" y="4262437"/>
            <a:ext cx="27749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5A880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Muhandis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7"/>
          <p:cNvSpPr txBox="1"/>
          <p:nvPr/>
        </p:nvSpPr>
        <p:spPr>
          <a:xfrm>
            <a:off x="8359824" y="4519612"/>
            <a:ext cx="27749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A6E63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Engineer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7"/>
          <p:cNvSpPr txBox="1"/>
          <p:nvPr/>
        </p:nvSpPr>
        <p:spPr>
          <a:xfrm>
            <a:off x="8359824" y="4824412"/>
            <a:ext cx="27749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A6E63"/>
                </a:solidFill>
                <a:latin typeface="Cairo"/>
                <a:ea typeface="Cairo"/>
                <a:cs typeface="Cairo"/>
                <a:sym typeface="Cairo"/>
              </a:rPr>
              <a:t>للشخص الذي يعمل في التصميم والبناء الهندسي.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4639251" y="3614737"/>
            <a:ext cx="2913645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B462D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مُمَرِّضٌ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7"/>
          <p:cNvSpPr txBox="1"/>
          <p:nvPr/>
        </p:nvSpPr>
        <p:spPr>
          <a:xfrm>
            <a:off x="4708624" y="4262437"/>
            <a:ext cx="27749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5A880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Mumarrid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7"/>
          <p:cNvSpPr txBox="1"/>
          <p:nvPr/>
        </p:nvSpPr>
        <p:spPr>
          <a:xfrm>
            <a:off x="4708624" y="4519612"/>
            <a:ext cx="27749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A6E63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Nurse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7"/>
          <p:cNvSpPr txBox="1"/>
          <p:nvPr/>
        </p:nvSpPr>
        <p:spPr>
          <a:xfrm>
            <a:off x="4708624" y="4824412"/>
            <a:ext cx="27749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A6E63"/>
                </a:solidFill>
                <a:latin typeface="Cairo"/>
                <a:ea typeface="Cairo"/>
                <a:cs typeface="Cairo"/>
                <a:sym typeface="Cairo"/>
              </a:rPr>
              <a:t>للشخص الذي يقدم الرعاية الطبية للمرضى.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7"/>
          <p:cNvSpPr txBox="1"/>
          <p:nvPr/>
        </p:nvSpPr>
        <p:spPr>
          <a:xfrm>
            <a:off x="988051" y="3614737"/>
            <a:ext cx="2913645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B462D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مُحَاسِبٌ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7"/>
          <p:cNvSpPr txBox="1"/>
          <p:nvPr/>
        </p:nvSpPr>
        <p:spPr>
          <a:xfrm>
            <a:off x="1057423" y="4262437"/>
            <a:ext cx="27749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5A880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Muhāsib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1057423" y="4519612"/>
            <a:ext cx="27749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A6E63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Accountant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7"/>
          <p:cNvSpPr txBox="1"/>
          <p:nvPr/>
        </p:nvSpPr>
        <p:spPr>
          <a:xfrm>
            <a:off x="1057423" y="4824412"/>
            <a:ext cx="27749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A6E63"/>
                </a:solidFill>
                <a:latin typeface="Cairo"/>
                <a:ea typeface="Cairo"/>
                <a:cs typeface="Cairo"/>
                <a:sym typeface="Cairo"/>
              </a:rPr>
              <a:t>للشخص الذي يدير العمليات والأرقام المالية.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173" name="Google Shape;173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523362" y="2890837"/>
            <a:ext cx="44767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4" name="Google Shape;174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919787" y="2890837"/>
            <a:ext cx="35242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5" name="Google Shape;175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292399" y="2890837"/>
            <a:ext cx="30480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7"/>
          <p:cNvSpPr txBox="1"/>
          <p:nvPr/>
        </p:nvSpPr>
        <p:spPr>
          <a:xfrm>
            <a:off x="235743" y="571500"/>
            <a:ext cx="1105138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مِهَنٌ أُخْرَى شَائِعَةٌ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113728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2" name="Google Shape;18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8"/>
          <p:cNvSpPr txBox="1"/>
          <p:nvPr/>
        </p:nvSpPr>
        <p:spPr>
          <a:xfrm>
            <a:off x="6334125" y="3209925"/>
            <a:ext cx="5095875" cy="1047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0"/>
              <a:buFont typeface="Arial"/>
              <a:buNone/>
            </a:pPr>
            <a:r>
              <a:rPr b="0" i="0" lang="en-US" sz="8250" u="none" cap="none" strike="noStrike">
                <a:solidFill>
                  <a:srgbClr val="0F5C3C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١٠٠٪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8"/>
          <p:cNvSpPr txBox="1"/>
          <p:nvPr/>
        </p:nvSpPr>
        <p:spPr>
          <a:xfrm>
            <a:off x="6334125" y="4352925"/>
            <a:ext cx="50958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أهمية تحديد الموطن والبلد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8"/>
          <p:cNvSpPr txBox="1"/>
          <p:nvPr/>
        </p:nvSpPr>
        <p:spPr>
          <a:xfrm>
            <a:off x="762000" y="3062287"/>
            <a:ext cx="5350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B462D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حَرْفُ الْجَرِّ (مِنْ)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8"/>
          <p:cNvSpPr txBox="1"/>
          <p:nvPr/>
        </p:nvSpPr>
        <p:spPr>
          <a:xfrm>
            <a:off x="762000" y="3671887"/>
            <a:ext cx="50958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-US" sz="1500" u="none" cap="none" strike="noStrike">
                <a:solidFill>
                  <a:srgbClr val="C5A880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Preposition "Min" (From)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8"/>
          <p:cNvSpPr txBox="1"/>
          <p:nvPr/>
        </p:nvSpPr>
        <p:spPr>
          <a:xfrm>
            <a:off x="762000" y="4129087"/>
            <a:ext cx="509587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يُستخدم حرف الجر "مِنْ" بشكل أساسي في العربية لتحديد جهة الابتداء والموطن الأصلي للمتحدث، مثل قولك: "أَنَا مِنْ مِصْرَ" أو "أَنَا مِنْ إِسْبَانْيَا".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235743" y="571500"/>
            <a:ext cx="1105138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التَّعْبِيرُ عَنِ الْمَوْطِنِ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8"/>
          <p:cNvSpPr/>
          <p:nvPr/>
        </p:nvSpPr>
        <p:spPr>
          <a:xfrm>
            <a:off x="113728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94" name="Google Shape;1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5" name="Google Shape;19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0" y="2271712"/>
            <a:ext cx="5095875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9"/>
          <p:cNvSpPr txBox="1"/>
          <p:nvPr/>
        </p:nvSpPr>
        <p:spPr>
          <a:xfrm>
            <a:off x="6334125" y="2271712"/>
            <a:ext cx="5350668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B462D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بَرْشِلُونَة - إِسْبَانْيَا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9"/>
          <p:cNvSpPr txBox="1"/>
          <p:nvPr/>
        </p:nvSpPr>
        <p:spPr>
          <a:xfrm>
            <a:off x="6334125" y="2881312"/>
            <a:ext cx="50958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1" lang="en-US" sz="1650" u="none" cap="none" strike="noStrike">
                <a:solidFill>
                  <a:srgbClr val="C5A880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Barshalūnah - Isbānyā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9"/>
          <p:cNvSpPr txBox="1"/>
          <p:nvPr/>
        </p:nvSpPr>
        <p:spPr>
          <a:xfrm>
            <a:off x="6334125" y="3367087"/>
            <a:ext cx="5095875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E293B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Barcelona - Spain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9"/>
          <p:cNvSpPr txBox="1"/>
          <p:nvPr/>
        </p:nvSpPr>
        <p:spPr>
          <a:xfrm>
            <a:off x="6334125" y="3814762"/>
            <a:ext cx="5095875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تُعد برشلونة من أشهر المدن الإسبانية. تذكر أن كتابة المدن والبلدان الأجنبية في الفصحى تعتمد على محاكاة اللفظ الصوتي الأصلي بدقة وبأحرف عربية واضحة.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200" name="Google Shape;200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100" y="2309812"/>
            <a:ext cx="5019675" cy="32575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9"/>
          <p:cNvSpPr txBox="1"/>
          <p:nvPr/>
        </p:nvSpPr>
        <p:spPr>
          <a:xfrm>
            <a:off x="235743" y="571500"/>
            <a:ext cx="1105138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أَمْثِلَةٌ عَلَى الْبُلْدَانِ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9"/>
          <p:cNvSpPr/>
          <p:nvPr/>
        </p:nvSpPr>
        <p:spPr>
          <a:xfrm>
            <a:off x="113728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07" name="Google Shape;20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8" name="Google Shape;208;p10"/>
          <p:cNvGraphicFramePr/>
          <p:nvPr/>
        </p:nvGraphicFramePr>
        <p:xfrm>
          <a:off x="762000" y="213836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{58B6286D-90AE-44BD-8826-FDA195680307}</a:tableStyleId>
              </a:tblPr>
              <a:tblGrid>
                <a:gridCol w="2235100"/>
                <a:gridCol w="2889650"/>
                <a:gridCol w="2672800"/>
                <a:gridCol w="2870450"/>
              </a:tblGrid>
              <a:tr h="7201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الكلمة بالعربية (Arabic)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462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النطق الصوتي (Transliteration)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462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المعنى بالإنجليزية (Meaning)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462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نوع الكلمة (Grammar Type)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462D"/>
                    </a:solidFill>
                  </a:tcPr>
                </a:tc>
              </a:tr>
              <a:tr h="7201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50"/>
                        <a:buFont typeface="Arial"/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0B462D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أَنَا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1E293B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Ana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1E293B"/>
                          </a:solidFill>
                          <a:latin typeface="Plus Jakarta Sans Medium"/>
                          <a:ea typeface="Plus Jakarta Sans Medium"/>
                          <a:cs typeface="Plus Jakarta Sans Medium"/>
                          <a:sym typeface="Plus Jakarta Sans Medium"/>
                        </a:rPr>
                        <a:t>I / I am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1E293B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ضمير متكلم منفصل (Pronoun)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201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50"/>
                        <a:buFont typeface="Arial"/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0B462D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طَالِبٌ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1E293B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Tālib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1E293B"/>
                          </a:solidFill>
                          <a:latin typeface="Plus Jakarta Sans Medium"/>
                          <a:ea typeface="Plus Jakarta Sans Medium"/>
                          <a:cs typeface="Plus Jakarta Sans Medium"/>
                          <a:sym typeface="Plus Jakarta Sans Medium"/>
                        </a:rPr>
                        <a:t>Student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1E293B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اسم مهنة مذكر (Noun - Masculine)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201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50"/>
                        <a:buFont typeface="Arial"/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0B462D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مِنْ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1E293B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Min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1E293B"/>
                          </a:solidFill>
                          <a:latin typeface="Plus Jakarta Sans Medium"/>
                          <a:ea typeface="Plus Jakarta Sans Medium"/>
                          <a:cs typeface="Plus Jakarta Sans Medium"/>
                          <a:sym typeface="Plus Jakarta Sans Medium"/>
                        </a:rPr>
                        <a:t>From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1E293B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حرف جر أساسي (Preposition)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201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50"/>
                        <a:buFont typeface="Arial"/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0B462D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بَرْشِلُونَة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1E293B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Barshalūnah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1E293B"/>
                          </a:solidFill>
                          <a:latin typeface="Plus Jakarta Sans Medium"/>
                          <a:ea typeface="Plus Jakarta Sans Medium"/>
                          <a:cs typeface="Plus Jakarta Sans Medium"/>
                          <a:sym typeface="Plus Jakarta Sans Medium"/>
                        </a:rPr>
                        <a:t>Barcelona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1E293B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اسم علم لمدينة (Proper Noun)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9" name="Google Shape;209;p10"/>
          <p:cNvSpPr/>
          <p:nvPr/>
        </p:nvSpPr>
        <p:spPr>
          <a:xfrm>
            <a:off x="9194899" y="3005137"/>
            <a:ext cx="2235100" cy="1905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0"/>
          <p:cNvSpPr/>
          <p:nvPr/>
        </p:nvSpPr>
        <p:spPr>
          <a:xfrm>
            <a:off x="6305252" y="3005137"/>
            <a:ext cx="2889646" cy="1905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0"/>
          <p:cNvSpPr/>
          <p:nvPr/>
        </p:nvSpPr>
        <p:spPr>
          <a:xfrm>
            <a:off x="3632448" y="3005137"/>
            <a:ext cx="2672804" cy="1905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0"/>
          <p:cNvSpPr/>
          <p:nvPr/>
        </p:nvSpPr>
        <p:spPr>
          <a:xfrm>
            <a:off x="762000" y="3005137"/>
            <a:ext cx="2870448" cy="1905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0"/>
          <p:cNvSpPr/>
          <p:nvPr/>
        </p:nvSpPr>
        <p:spPr>
          <a:xfrm>
            <a:off x="9194899" y="3648075"/>
            <a:ext cx="2235100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0"/>
          <p:cNvSpPr/>
          <p:nvPr/>
        </p:nvSpPr>
        <p:spPr>
          <a:xfrm>
            <a:off x="6305252" y="3648075"/>
            <a:ext cx="2889646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3632448" y="3648075"/>
            <a:ext cx="2672804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762000" y="3648075"/>
            <a:ext cx="2870448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9194899" y="4476750"/>
            <a:ext cx="2235100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6305252" y="4476750"/>
            <a:ext cx="2889646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0"/>
          <p:cNvSpPr/>
          <p:nvPr/>
        </p:nvSpPr>
        <p:spPr>
          <a:xfrm>
            <a:off x="3632448" y="4476750"/>
            <a:ext cx="2672804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0"/>
          <p:cNvSpPr/>
          <p:nvPr/>
        </p:nvSpPr>
        <p:spPr>
          <a:xfrm>
            <a:off x="762000" y="4476750"/>
            <a:ext cx="2870448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9194899" y="5105400"/>
            <a:ext cx="2235100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6305252" y="5105400"/>
            <a:ext cx="2889646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3632448" y="5105400"/>
            <a:ext cx="2672804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762000" y="5105400"/>
            <a:ext cx="2870448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0"/>
          <p:cNvSpPr txBox="1"/>
          <p:nvPr/>
        </p:nvSpPr>
        <p:spPr>
          <a:xfrm>
            <a:off x="235743" y="571500"/>
            <a:ext cx="1105138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قاموس الدرس الشامل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0"/>
          <p:cNvSpPr/>
          <p:nvPr/>
        </p:nvSpPr>
        <p:spPr>
          <a:xfrm>
            <a:off x="113728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31" name="Google Shape;23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1"/>
          <p:cNvSpPr/>
          <p:nvPr/>
        </p:nvSpPr>
        <p:spPr>
          <a:xfrm>
            <a:off x="762000" y="3919537"/>
            <a:ext cx="10668000" cy="381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1"/>
          <p:cNvSpPr txBox="1"/>
          <p:nvPr/>
        </p:nvSpPr>
        <p:spPr>
          <a:xfrm>
            <a:off x="8915080" y="4176712"/>
            <a:ext cx="2576259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0F5C3C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الخطوة الأولى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1"/>
          <p:cNvSpPr txBox="1"/>
          <p:nvPr/>
        </p:nvSpPr>
        <p:spPr>
          <a:xfrm>
            <a:off x="8976419" y="4691062"/>
            <a:ext cx="245358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إتقان الضمير الشخصي "أَنَا" وطريقة نطق الأحرف العربية بدقة.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 txBox="1"/>
          <p:nvPr/>
        </p:nvSpPr>
        <p:spPr>
          <a:xfrm>
            <a:off x="6176940" y="2652712"/>
            <a:ext cx="2576259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0F5C3C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الخطوة الثانية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 txBox="1"/>
          <p:nvPr/>
        </p:nvSpPr>
        <p:spPr>
          <a:xfrm>
            <a:off x="6238279" y="3167062"/>
            <a:ext cx="245358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اختيار المسمى الوظيفي المناسب وضبط تاء التأنيث مع المهن.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1"/>
          <p:cNvSpPr txBox="1"/>
          <p:nvPr/>
        </p:nvSpPr>
        <p:spPr>
          <a:xfrm>
            <a:off x="3438800" y="4176712"/>
            <a:ext cx="2576259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0F5C3C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الخطوة الثالثة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1"/>
          <p:cNvSpPr txBox="1"/>
          <p:nvPr/>
        </p:nvSpPr>
        <p:spPr>
          <a:xfrm>
            <a:off x="3500139" y="4691062"/>
            <a:ext cx="245358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استخدام حرف الجر "مِنْ" وربطه باسم بلدك أو مدينتك لإنهاء التعريف.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1"/>
          <p:cNvSpPr txBox="1"/>
          <p:nvPr/>
        </p:nvSpPr>
        <p:spPr>
          <a:xfrm>
            <a:off x="700660" y="2652712"/>
            <a:ext cx="2576259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0F5C3C"/>
                </a:solidFill>
                <a:latin typeface="Cairo SemiBold"/>
                <a:ea typeface="Cairo SemiBold"/>
                <a:cs typeface="Cairo SemiBold"/>
                <a:sym typeface="Cairo SemiBold"/>
              </a:rPr>
              <a:t>الخطوة الرابعة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1"/>
          <p:cNvSpPr txBox="1"/>
          <p:nvPr/>
        </p:nvSpPr>
        <p:spPr>
          <a:xfrm>
            <a:off x="762000" y="3167062"/>
            <a:ext cx="245358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تركيب جملتك الكاملة بنجاح والتحدث مع الزملاء بطلاقة تامة.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1"/>
          <p:cNvSpPr txBox="1"/>
          <p:nvPr/>
        </p:nvSpPr>
        <p:spPr>
          <a:xfrm>
            <a:off x="235743" y="571500"/>
            <a:ext cx="1105138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خَارِطَةُ طَرِيقِ التَّعَلُّمِ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113728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10107959" y="3843337"/>
            <a:ext cx="190500" cy="1905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0F5C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7369819" y="3843337"/>
            <a:ext cx="190500" cy="1905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0F5C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4631680" y="3843337"/>
            <a:ext cx="190500" cy="1905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0F5C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1893540" y="3843337"/>
            <a:ext cx="190500" cy="1905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0F5C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51" name="Google Shape;25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2"/>
          <p:cNvSpPr txBox="1"/>
          <p:nvPr/>
        </p:nvSpPr>
        <p:spPr>
          <a:xfrm>
            <a:off x="1895475" y="3050827"/>
            <a:ext cx="8401050" cy="6704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"أَنَا طَالِبٌ مِنْ بَرْشِلُونَة."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2"/>
          <p:cNvSpPr txBox="1"/>
          <p:nvPr/>
        </p:nvSpPr>
        <p:spPr>
          <a:xfrm>
            <a:off x="1562100" y="3959423"/>
            <a:ext cx="9067800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b="0" i="1" lang="en-US" sz="1950" u="none" cap="none" strike="noStrike">
                <a:solidFill>
                  <a:srgbClr val="C5A880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"Ana tālibun min Barshalūnah."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2"/>
          <p:cNvSpPr txBox="1"/>
          <p:nvPr/>
        </p:nvSpPr>
        <p:spPr>
          <a:xfrm>
            <a:off x="4600575" y="4426148"/>
            <a:ext cx="29908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0F5C3C"/>
                </a:solidFill>
                <a:latin typeface="Cairo"/>
                <a:ea typeface="Cairo"/>
                <a:cs typeface="Cairo"/>
                <a:sym typeface="Cairo"/>
              </a:rPr>
              <a:t>"I am a student from Barcelona."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2"/>
          <p:cNvSpPr txBox="1"/>
          <p:nvPr/>
        </p:nvSpPr>
        <p:spPr>
          <a:xfrm>
            <a:off x="10391775" y="3241327"/>
            <a:ext cx="333375" cy="1428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C5A880"/>
                </a:solidFill>
                <a:latin typeface="Cairo"/>
                <a:ea typeface="Cairo"/>
                <a:cs typeface="Cairo"/>
                <a:sym typeface="Cairo"/>
              </a:rPr>
              <a:t>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2"/>
          <p:cNvSpPr txBox="1"/>
          <p:nvPr/>
        </p:nvSpPr>
        <p:spPr>
          <a:xfrm>
            <a:off x="1466850" y="3626048"/>
            <a:ext cx="333375" cy="1428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C5A880"/>
                </a:solidFill>
                <a:latin typeface="Cairo"/>
                <a:ea typeface="Cairo"/>
                <a:cs typeface="Cairo"/>
                <a:sym typeface="Cairo"/>
              </a:rPr>
              <a:t>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2"/>
          <p:cNvSpPr txBox="1"/>
          <p:nvPr/>
        </p:nvSpPr>
        <p:spPr>
          <a:xfrm>
            <a:off x="235743" y="571500"/>
            <a:ext cx="1105138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-US" sz="2850" u="none" cap="none" strike="noStrike">
                <a:solidFill>
                  <a:srgbClr val="0B462D"/>
                </a:solidFill>
                <a:latin typeface="Cairo"/>
                <a:ea typeface="Cairo"/>
                <a:cs typeface="Cairo"/>
                <a:sym typeface="Cairo"/>
              </a:rPr>
              <a:t>الْهَدَفُ التَّفَاعُلِيُّ الأَخِيرُ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11372850" y="571500"/>
            <a:ext cx="57150" cy="6858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