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6858000" cx="12192000"/>
  <p:notesSz cx="6858000" cy="9144000"/>
  <p:embeddedFontLst>
    <p:embeddedFont>
      <p:font typeface="Cairo SemiBold"/>
      <p:regular r:id="rId19"/>
      <p:bold r:id="rId20"/>
    </p:embeddedFont>
    <p:embeddedFont>
      <p:font typeface="Plus Jakarta Sans"/>
      <p:regular r:id="rId21"/>
      <p:bold r:id="rId22"/>
      <p:italic r:id="rId23"/>
      <p:boldItalic r:id="rId24"/>
    </p:embeddedFont>
    <p:embeddedFont>
      <p:font typeface="Cairo ExtraBold"/>
      <p:bold r:id="rId25"/>
    </p:embeddedFont>
    <p:embeddedFont>
      <p:font typeface="Cairo"/>
      <p:regular r:id="rId26"/>
      <p:bold r:id="rId27"/>
    </p:embeddedFont>
    <p:embeddedFont>
      <p:font typeface="Plus Jakarta Sans SemiBold"/>
      <p:regular r:id="rId28"/>
      <p:bold r:id="rId29"/>
      <p:italic r:id="rId30"/>
      <p:boldItalic r:id="rId31"/>
    </p:embeddedFont>
    <p:embeddedFont>
      <p:font typeface="Plus Jakarta Sans Medium"/>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E10651D-AD41-49F3-BC60-36E035EC832F}">
  <a:tblStyle styleId="{BE10651D-AD41-49F3-BC60-36E035EC832F}"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airoSemiBold-bold.fntdata"/><Relationship Id="rId22" Type="http://schemas.openxmlformats.org/officeDocument/2006/relationships/font" Target="fonts/PlusJakartaSans-bold.fntdata"/><Relationship Id="rId21" Type="http://schemas.openxmlformats.org/officeDocument/2006/relationships/font" Target="fonts/PlusJakartaSans-regular.fntdata"/><Relationship Id="rId24" Type="http://schemas.openxmlformats.org/officeDocument/2006/relationships/font" Target="fonts/PlusJakartaSans-boldItalic.fntdata"/><Relationship Id="rId23" Type="http://schemas.openxmlformats.org/officeDocument/2006/relationships/font" Target="fonts/PlusJakartaSans-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Cairo-regular.fntdata"/><Relationship Id="rId25" Type="http://schemas.openxmlformats.org/officeDocument/2006/relationships/font" Target="fonts/CairoExtraBold-bold.fntdata"/><Relationship Id="rId28" Type="http://schemas.openxmlformats.org/officeDocument/2006/relationships/font" Target="fonts/PlusJakartaSansSemiBold-regular.fntdata"/><Relationship Id="rId27" Type="http://schemas.openxmlformats.org/officeDocument/2006/relationships/font" Target="fonts/Cairo-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PlusJakartaSansSemiBold-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PlusJakartaSansSemiBold-boldItalic.fntdata"/><Relationship Id="rId30" Type="http://schemas.openxmlformats.org/officeDocument/2006/relationships/font" Target="fonts/PlusJakartaSansSemiBold-italic.fntdata"/><Relationship Id="rId11" Type="http://schemas.openxmlformats.org/officeDocument/2006/relationships/slide" Target="slides/slide5.xml"/><Relationship Id="rId33" Type="http://schemas.openxmlformats.org/officeDocument/2006/relationships/font" Target="fonts/PlusJakartaSansMedium-bold.fntdata"/><Relationship Id="rId10" Type="http://schemas.openxmlformats.org/officeDocument/2006/relationships/slide" Target="slides/slide4.xml"/><Relationship Id="rId32" Type="http://schemas.openxmlformats.org/officeDocument/2006/relationships/font" Target="fonts/PlusJakartaSansMedium-regular.fntdata"/><Relationship Id="rId13" Type="http://schemas.openxmlformats.org/officeDocument/2006/relationships/slide" Target="slides/slide7.xml"/><Relationship Id="rId35" Type="http://schemas.openxmlformats.org/officeDocument/2006/relationships/font" Target="fonts/PlusJakartaSansMedium-boldItalic.fntdata"/><Relationship Id="rId12" Type="http://schemas.openxmlformats.org/officeDocument/2006/relationships/slide" Target="slides/slide6.xml"/><Relationship Id="rId34" Type="http://schemas.openxmlformats.org/officeDocument/2006/relationships/font" Target="fonts/PlusJakartaSansMedium-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CairoSemiBold-regular.fntdata"/><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16.png"/><Relationship Id="rId6"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7.png"/><Relationship Id="rId5" Type="http://schemas.openxmlformats.org/officeDocument/2006/relationships/image" Target="../media/image3.png"/><Relationship Id="rId6" Type="http://schemas.openxmlformats.org/officeDocument/2006/relationships/image" Target="../media/image14.png"/><Relationship Id="rId7" Type="http://schemas.openxmlformats.org/officeDocument/2006/relationships/image" Target="../media/image13.png"/><Relationship Id="rId8"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7F2"/>
        </a:solidFill>
      </p:bgPr>
    </p:bg>
    <p:spTree>
      <p:nvGrpSpPr>
        <p:cNvPr id="83" name="Shape 83"/>
        <p:cNvGrpSpPr/>
        <p:nvPr/>
      </p:nvGrpSpPr>
      <p:grpSpPr>
        <a:xfrm>
          <a:off x="0" y="0"/>
          <a:ext cx="0" cy="0"/>
          <a:chOff x="0" y="0"/>
          <a:chExt cx="0" cy="0"/>
        </a:xfrm>
      </p:grpSpPr>
      <p:pic>
        <p:nvPicPr>
          <p:cNvPr descr="image.png" id="84" name="Google Shape;84;p1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85" name="Google Shape;85;p13"/>
          <p:cNvSpPr txBox="1"/>
          <p:nvPr/>
        </p:nvSpPr>
        <p:spPr>
          <a:xfrm>
            <a:off x="3270646" y="2888009"/>
            <a:ext cx="5650706" cy="77718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5100" u="none" cap="none" strike="noStrike">
                <a:solidFill>
                  <a:srgbClr val="0B462D"/>
                </a:solidFill>
                <a:latin typeface="Cairo ExtraBold"/>
                <a:ea typeface="Cairo ExtraBold"/>
                <a:cs typeface="Cairo ExtraBold"/>
                <a:sym typeface="Cairo ExtraBold"/>
              </a:rPr>
              <a:t>الْكَلِمَاتُ السِّحْرِيَّةُ</a:t>
            </a:r>
            <a:endParaRPr/>
          </a:p>
        </p:txBody>
      </p:sp>
      <p:sp>
        <p:nvSpPr>
          <p:cNvPr id="86" name="Google Shape;86;p13"/>
          <p:cNvSpPr txBox="1"/>
          <p:nvPr/>
        </p:nvSpPr>
        <p:spPr>
          <a:xfrm>
            <a:off x="3187825" y="3808075"/>
            <a:ext cx="5598900" cy="277200"/>
          </a:xfrm>
          <a:prstGeom prst="rect">
            <a:avLst/>
          </a:prstGeom>
          <a:noFill/>
          <a:ln>
            <a:noFill/>
          </a:ln>
        </p:spPr>
        <p:txBody>
          <a:bodyPr anchorCtr="0" anchor="t" bIns="0" lIns="0" spcFirstLastPara="1" rIns="0" wrap="square" tIns="0">
            <a:spAutoFit/>
          </a:bodyPr>
          <a:lstStyle/>
          <a:p>
            <a:pPr indent="0" lvl="0" marL="0" marR="0" rtl="1" algn="ctr">
              <a:lnSpc>
                <a:spcPct val="150000"/>
              </a:lnSpc>
              <a:spcBef>
                <a:spcPts val="0"/>
              </a:spcBef>
              <a:spcAft>
                <a:spcPts val="0"/>
              </a:spcAft>
              <a:buNone/>
            </a:pPr>
            <a:r>
              <a:rPr b="0" i="0" lang="en-US" sz="1800" u="none" cap="none" strike="noStrike">
                <a:solidFill>
                  <a:srgbClr val="0F5C3C"/>
                </a:solidFill>
                <a:latin typeface="Cairo"/>
                <a:ea typeface="Cairo"/>
                <a:cs typeface="Cairo"/>
                <a:sym typeface="Cairo"/>
              </a:rPr>
              <a:t>المستوى الأول: عبارات اللياقة واللباقة الاجتماعية بالفصحى</a:t>
            </a:r>
            <a:endParaRPr/>
          </a:p>
        </p:txBody>
      </p:sp>
      <p:sp>
        <p:nvSpPr>
          <p:cNvPr id="87" name="Google Shape;87;p13"/>
          <p:cNvSpPr txBox="1"/>
          <p:nvPr/>
        </p:nvSpPr>
        <p:spPr>
          <a:xfrm>
            <a:off x="3405187" y="4379565"/>
            <a:ext cx="5381625" cy="28575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1" lang="en-US" sz="1500" u="none" cap="none" strike="noStrike">
                <a:solidFill>
                  <a:srgbClr val="C5A880"/>
                </a:solidFill>
                <a:latin typeface="Plus Jakarta Sans SemiBold"/>
                <a:ea typeface="Plus Jakarta Sans SemiBold"/>
                <a:cs typeface="Plus Jakarta Sans SemiBold"/>
                <a:sym typeface="Plus Jakarta Sans SemiBold"/>
              </a:rPr>
              <a:t>Al-Kalimāt As-Sihriyyah (Politeness &amp; Magic Words)</a:t>
            </a:r>
            <a:endParaRPr/>
          </a:p>
        </p:txBody>
      </p:sp>
      <p:pic>
        <p:nvPicPr>
          <p:cNvPr descr="image.png" id="88" name="Google Shape;88;p13"/>
          <p:cNvPicPr preferRelativeResize="0"/>
          <p:nvPr/>
        </p:nvPicPr>
        <p:blipFill rotWithShape="1">
          <a:blip r:embed="rId4">
            <a:alphaModFix/>
          </a:blip>
          <a:srcRect b="0" l="0" r="0" t="0"/>
          <a:stretch/>
        </p:blipFill>
        <p:spPr>
          <a:xfrm>
            <a:off x="7524750" y="2154584"/>
            <a:ext cx="390525" cy="342900"/>
          </a:xfrm>
          <a:prstGeom prst="rect">
            <a:avLst/>
          </a:prstGeom>
          <a:noFill/>
          <a:ln>
            <a:noFill/>
          </a:ln>
        </p:spPr>
      </p:pic>
      <p:sp>
        <p:nvSpPr>
          <p:cNvPr id="89" name="Google Shape;89;p13"/>
          <p:cNvSpPr txBox="1"/>
          <p:nvPr/>
        </p:nvSpPr>
        <p:spPr>
          <a:xfrm>
            <a:off x="4276725" y="2002184"/>
            <a:ext cx="3133725" cy="6477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2700" u="none" cap="none" strike="noStrike">
                <a:solidFill>
                  <a:srgbClr val="0B462D"/>
                </a:solidFill>
                <a:latin typeface="Cairo ExtraBold"/>
                <a:ea typeface="Cairo ExtraBold"/>
                <a:cs typeface="Cairo ExtraBold"/>
                <a:sym typeface="Cairo ExtraBold"/>
              </a:rPr>
              <a:t>قرآنست | QURANEST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7F2"/>
        </a:solidFill>
      </p:bgPr>
    </p:bg>
    <p:spTree>
      <p:nvGrpSpPr>
        <p:cNvPr id="93" name="Shape 93"/>
        <p:cNvGrpSpPr/>
        <p:nvPr/>
      </p:nvGrpSpPr>
      <p:grpSpPr>
        <a:xfrm>
          <a:off x="0" y="0"/>
          <a:ext cx="0" cy="0"/>
          <a:chOff x="0" y="0"/>
          <a:chExt cx="0" cy="0"/>
        </a:xfrm>
      </p:grpSpPr>
      <p:pic>
        <p:nvPicPr>
          <p:cNvPr descr="image.png" id="94" name="Google Shape;94;p1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95" name="Google Shape;95;p14"/>
          <p:cNvSpPr/>
          <p:nvPr/>
        </p:nvSpPr>
        <p:spPr>
          <a:xfrm>
            <a:off x="5619750" y="2500312"/>
            <a:ext cx="952500" cy="47625"/>
          </a:xfrm>
          <a:prstGeom prst="rect">
            <a:avLst/>
          </a:prstGeom>
          <a:solidFill>
            <a:srgbClr val="C5A8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6" name="Google Shape;96;p14"/>
          <p:cNvSpPr txBox="1"/>
          <p:nvPr/>
        </p:nvSpPr>
        <p:spPr>
          <a:xfrm>
            <a:off x="3224212" y="2786062"/>
            <a:ext cx="6030753" cy="4286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800" u="none" cap="none" strike="noStrike">
                <a:solidFill>
                  <a:srgbClr val="0B462D"/>
                </a:solidFill>
                <a:latin typeface="Cairo"/>
                <a:ea typeface="Cairo"/>
                <a:cs typeface="Cairo"/>
                <a:sym typeface="Cairo"/>
              </a:rPr>
              <a:t>أَهَمِّيَّةُ عِبَارَاتِ اللَّبَاقَةِ</a:t>
            </a:r>
            <a:endParaRPr/>
          </a:p>
        </p:txBody>
      </p:sp>
      <p:sp>
        <p:nvSpPr>
          <p:cNvPr id="97" name="Google Shape;97;p14"/>
          <p:cNvSpPr txBox="1"/>
          <p:nvPr/>
        </p:nvSpPr>
        <p:spPr>
          <a:xfrm>
            <a:off x="3072475" y="3357550"/>
            <a:ext cx="5895300" cy="277200"/>
          </a:xfrm>
          <a:prstGeom prst="rect">
            <a:avLst/>
          </a:prstGeom>
          <a:no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None/>
            </a:pPr>
            <a:r>
              <a:rPr b="0" i="0" lang="en-US" sz="1800" u="none" cap="none" strike="noStrike">
                <a:solidFill>
                  <a:srgbClr val="0F5C3C"/>
                </a:solidFill>
                <a:latin typeface="Cairo"/>
                <a:ea typeface="Cairo"/>
                <a:cs typeface="Cairo"/>
                <a:sym typeface="Cairo"/>
              </a:rPr>
              <a:t>كيف تترك أثراً طيباً في تواصلك وتكسب ود الآخرين بالكلمة الطيبة</a:t>
            </a:r>
            <a:endParaRPr/>
          </a:p>
        </p:txBody>
      </p:sp>
      <p:sp>
        <p:nvSpPr>
          <p:cNvPr id="98" name="Google Shape;98;p14"/>
          <p:cNvSpPr txBox="1"/>
          <p:nvPr/>
        </p:nvSpPr>
        <p:spPr>
          <a:xfrm>
            <a:off x="3224212" y="3929062"/>
            <a:ext cx="5743575" cy="257175"/>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1" lang="en-US" sz="1350" u="none" cap="none" strike="noStrike">
                <a:solidFill>
                  <a:srgbClr val="C5A880"/>
                </a:solidFill>
                <a:latin typeface="Plus Jakarta Sans SemiBold"/>
                <a:ea typeface="Plus Jakarta Sans SemiBold"/>
                <a:cs typeface="Plus Jakarta Sans SemiBold"/>
                <a:sym typeface="Plus Jakarta Sans SemiBold"/>
              </a:rPr>
              <a:t>The Importance of Politeness in Arabic Culture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7F2"/>
        </a:solidFill>
      </p:bgPr>
    </p:bg>
    <p:spTree>
      <p:nvGrpSpPr>
        <p:cNvPr id="102" name="Shape 102"/>
        <p:cNvGrpSpPr/>
        <p:nvPr/>
      </p:nvGrpSpPr>
      <p:grpSpPr>
        <a:xfrm>
          <a:off x="0" y="0"/>
          <a:ext cx="0" cy="0"/>
          <a:chOff x="0" y="0"/>
          <a:chExt cx="0" cy="0"/>
        </a:xfrm>
      </p:grpSpPr>
      <p:pic>
        <p:nvPicPr>
          <p:cNvPr descr="image.png" id="103" name="Google Shape;103;p15"/>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104" name="Google Shape;104;p15"/>
          <p:cNvPicPr preferRelativeResize="0"/>
          <p:nvPr/>
        </p:nvPicPr>
        <p:blipFill rotWithShape="1">
          <a:blip r:embed="rId4">
            <a:alphaModFix/>
          </a:blip>
          <a:srcRect b="0" l="0" r="0" t="0"/>
          <a:stretch/>
        </p:blipFill>
        <p:spPr>
          <a:xfrm>
            <a:off x="6334125" y="2538412"/>
            <a:ext cx="5095875" cy="2800350"/>
          </a:xfrm>
          <a:prstGeom prst="rect">
            <a:avLst/>
          </a:prstGeom>
          <a:noFill/>
          <a:ln>
            <a:noFill/>
          </a:ln>
        </p:spPr>
      </p:pic>
      <p:pic>
        <p:nvPicPr>
          <p:cNvPr descr="image.png" id="105" name="Google Shape;105;p15"/>
          <p:cNvPicPr preferRelativeResize="0"/>
          <p:nvPr/>
        </p:nvPicPr>
        <p:blipFill rotWithShape="1">
          <a:blip r:embed="rId4">
            <a:alphaModFix/>
          </a:blip>
          <a:srcRect b="0" l="0" r="0" t="0"/>
          <a:stretch/>
        </p:blipFill>
        <p:spPr>
          <a:xfrm>
            <a:off x="762000" y="2538412"/>
            <a:ext cx="5095875" cy="2800350"/>
          </a:xfrm>
          <a:prstGeom prst="rect">
            <a:avLst/>
          </a:prstGeom>
          <a:noFill/>
          <a:ln>
            <a:noFill/>
          </a:ln>
        </p:spPr>
      </p:pic>
      <p:sp>
        <p:nvSpPr>
          <p:cNvPr id="106" name="Google Shape;106;p15"/>
          <p:cNvSpPr txBox="1"/>
          <p:nvPr/>
        </p:nvSpPr>
        <p:spPr>
          <a:xfrm>
            <a:off x="6456521" y="2881312"/>
            <a:ext cx="4630578" cy="428625"/>
          </a:xfrm>
          <a:prstGeom prst="rect">
            <a:avLst/>
          </a:prstGeom>
          <a:noFill/>
          <a:ln>
            <a:noFill/>
          </a:ln>
        </p:spPr>
        <p:txBody>
          <a:bodyPr anchorCtr="0" anchor="t" bIns="0" lIns="323850" spcFirstLastPara="1" rIns="0" wrap="square" tIns="0">
            <a:spAutoFit/>
          </a:bodyPr>
          <a:lstStyle/>
          <a:p>
            <a:pPr indent="0" lvl="0" marL="0" marR="0" rtl="0" algn="r">
              <a:spcBef>
                <a:spcPts val="0"/>
              </a:spcBef>
              <a:spcAft>
                <a:spcPts val="0"/>
              </a:spcAft>
              <a:buNone/>
            </a:pPr>
            <a:r>
              <a:rPr b="0" i="0" lang="en-US" sz="1800" u="none" cap="none" strike="noStrike">
                <a:solidFill>
                  <a:srgbClr val="0B462D"/>
                </a:solidFill>
                <a:latin typeface="Cairo SemiBold"/>
                <a:ea typeface="Cairo SemiBold"/>
                <a:cs typeface="Cairo SemiBold"/>
                <a:sym typeface="Cairo SemiBold"/>
              </a:rPr>
              <a:t>القبول والتأكيد</a:t>
            </a:r>
            <a:endParaRPr/>
          </a:p>
        </p:txBody>
      </p:sp>
      <p:sp>
        <p:nvSpPr>
          <p:cNvPr id="107" name="Google Shape;107;p15"/>
          <p:cNvSpPr txBox="1"/>
          <p:nvPr/>
        </p:nvSpPr>
        <p:spPr>
          <a:xfrm>
            <a:off x="6677025" y="3424237"/>
            <a:ext cx="4410075" cy="457200"/>
          </a:xfrm>
          <a:prstGeom prst="rect">
            <a:avLst/>
          </a:prstGeom>
          <a:noFill/>
          <a:ln>
            <a:noFill/>
          </a:ln>
        </p:spPr>
        <p:txBody>
          <a:bodyPr anchorCtr="0" anchor="t" bIns="0" lIns="0" spcFirstLastPara="1" rIns="0" wrap="square" tIns="0">
            <a:spAutoFit/>
          </a:bodyPr>
          <a:lstStyle/>
          <a:p>
            <a:pPr indent="0" lvl="0" marL="0" marR="0" rtl="0" algn="r">
              <a:lnSpc>
                <a:spcPct val="150000"/>
              </a:lnSpc>
              <a:spcBef>
                <a:spcPts val="0"/>
              </a:spcBef>
              <a:spcAft>
                <a:spcPts val="0"/>
              </a:spcAft>
              <a:buNone/>
            </a:pPr>
            <a:r>
              <a:rPr b="1" i="1" lang="en-US" sz="2400" u="none" cap="none" strike="noStrike">
                <a:solidFill>
                  <a:srgbClr val="0F5C3C"/>
                </a:solidFill>
                <a:latin typeface="Plus Jakarta Sans"/>
                <a:ea typeface="Plus Jakarta Sans"/>
                <a:cs typeface="Plus Jakarta Sans"/>
                <a:sym typeface="Plus Jakarta Sans"/>
              </a:rPr>
              <a:t>نَعَمْ، مِنْ فَضْلِكَ</a:t>
            </a:r>
            <a:endParaRPr/>
          </a:p>
        </p:txBody>
      </p:sp>
      <p:sp>
        <p:nvSpPr>
          <p:cNvPr id="108" name="Google Shape;108;p15"/>
          <p:cNvSpPr txBox="1"/>
          <p:nvPr/>
        </p:nvSpPr>
        <p:spPr>
          <a:xfrm>
            <a:off x="6677025" y="3929062"/>
            <a:ext cx="4410075" cy="20955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1275" u="none" cap="none" strike="noStrike">
                <a:solidFill>
                  <a:srgbClr val="5A6E63"/>
                </a:solidFill>
                <a:latin typeface="Plus Jakarta Sans Medium"/>
                <a:ea typeface="Plus Jakarta Sans Medium"/>
                <a:cs typeface="Plus Jakarta Sans Medium"/>
                <a:sym typeface="Plus Jakarta Sans Medium"/>
              </a:rPr>
              <a:t>"Na'am, min fadlik" (Yes, please)</a:t>
            </a:r>
            <a:endParaRPr/>
          </a:p>
        </p:txBody>
      </p:sp>
      <p:sp>
        <p:nvSpPr>
          <p:cNvPr id="109" name="Google Shape;109;p15"/>
          <p:cNvSpPr txBox="1"/>
          <p:nvPr/>
        </p:nvSpPr>
        <p:spPr>
          <a:xfrm>
            <a:off x="6677025" y="4310062"/>
            <a:ext cx="4410075" cy="514350"/>
          </a:xfrm>
          <a:prstGeom prst="rect">
            <a:avLst/>
          </a:prstGeom>
          <a:noFill/>
          <a:ln>
            <a:noFill/>
          </a:ln>
        </p:spPr>
        <p:txBody>
          <a:bodyPr anchorCtr="0" anchor="t" bIns="0" lIns="0" spcFirstLastPara="1" rIns="0" wrap="square" tIns="0">
            <a:spAutoFit/>
          </a:bodyPr>
          <a:lstStyle/>
          <a:p>
            <a:pPr indent="0" lvl="0" marL="0" marR="0" rtl="0" algn="r">
              <a:lnSpc>
                <a:spcPct val="150000"/>
              </a:lnSpc>
              <a:spcBef>
                <a:spcPts val="0"/>
              </a:spcBef>
              <a:spcAft>
                <a:spcPts val="0"/>
              </a:spcAft>
              <a:buNone/>
            </a:pPr>
            <a:r>
              <a:rPr b="0" i="0" lang="en-US" sz="1350" u="none" cap="none" strike="noStrike">
                <a:solidFill>
                  <a:srgbClr val="1E293B"/>
                </a:solidFill>
                <a:latin typeface="Cairo"/>
                <a:ea typeface="Cairo"/>
                <a:cs typeface="Cairo"/>
                <a:sym typeface="Cairo"/>
              </a:rPr>
              <a:t>نستخدمها لطلب المساعدة أو قبول العرض بأسلوب تلطفي رفيع يظهر رقي المتحدث واحترامه للآخر.</a:t>
            </a:r>
            <a:endParaRPr/>
          </a:p>
        </p:txBody>
      </p:sp>
      <p:sp>
        <p:nvSpPr>
          <p:cNvPr id="110" name="Google Shape;110;p15"/>
          <p:cNvSpPr txBox="1"/>
          <p:nvPr/>
        </p:nvSpPr>
        <p:spPr>
          <a:xfrm>
            <a:off x="884396" y="2881312"/>
            <a:ext cx="4630578" cy="428625"/>
          </a:xfrm>
          <a:prstGeom prst="rect">
            <a:avLst/>
          </a:prstGeom>
          <a:noFill/>
          <a:ln>
            <a:noFill/>
          </a:ln>
        </p:spPr>
        <p:txBody>
          <a:bodyPr anchorCtr="0" anchor="t" bIns="0" lIns="323850" spcFirstLastPara="1" rIns="0" wrap="square" tIns="0">
            <a:spAutoFit/>
          </a:bodyPr>
          <a:lstStyle/>
          <a:p>
            <a:pPr indent="0" lvl="0" marL="0" marR="0" rtl="0" algn="r">
              <a:spcBef>
                <a:spcPts val="0"/>
              </a:spcBef>
              <a:spcAft>
                <a:spcPts val="0"/>
              </a:spcAft>
              <a:buNone/>
            </a:pPr>
            <a:r>
              <a:rPr b="0" i="0" lang="en-US" sz="1800" u="none" cap="none" strike="noStrike">
                <a:solidFill>
                  <a:srgbClr val="0B462D"/>
                </a:solidFill>
                <a:latin typeface="Cairo SemiBold"/>
                <a:ea typeface="Cairo SemiBold"/>
                <a:cs typeface="Cairo SemiBold"/>
                <a:sym typeface="Cairo SemiBold"/>
              </a:rPr>
              <a:t>الاعتذار والرفض</a:t>
            </a:r>
            <a:endParaRPr/>
          </a:p>
        </p:txBody>
      </p:sp>
      <p:sp>
        <p:nvSpPr>
          <p:cNvPr id="111" name="Google Shape;111;p15"/>
          <p:cNvSpPr txBox="1"/>
          <p:nvPr/>
        </p:nvSpPr>
        <p:spPr>
          <a:xfrm>
            <a:off x="1104900" y="3424237"/>
            <a:ext cx="4410075" cy="457200"/>
          </a:xfrm>
          <a:prstGeom prst="rect">
            <a:avLst/>
          </a:prstGeom>
          <a:noFill/>
          <a:ln>
            <a:noFill/>
          </a:ln>
        </p:spPr>
        <p:txBody>
          <a:bodyPr anchorCtr="0" anchor="t" bIns="0" lIns="0" spcFirstLastPara="1" rIns="0" wrap="square" tIns="0">
            <a:spAutoFit/>
          </a:bodyPr>
          <a:lstStyle/>
          <a:p>
            <a:pPr indent="0" lvl="0" marL="0" marR="0" rtl="0" algn="r">
              <a:lnSpc>
                <a:spcPct val="150000"/>
              </a:lnSpc>
              <a:spcBef>
                <a:spcPts val="0"/>
              </a:spcBef>
              <a:spcAft>
                <a:spcPts val="0"/>
              </a:spcAft>
              <a:buNone/>
            </a:pPr>
            <a:r>
              <a:rPr b="1" i="1" lang="en-US" sz="2400" u="none" cap="none" strike="noStrike">
                <a:solidFill>
                  <a:srgbClr val="0F5C3C"/>
                </a:solidFill>
                <a:latin typeface="Plus Jakarta Sans"/>
                <a:ea typeface="Plus Jakarta Sans"/>
                <a:cs typeface="Plus Jakarta Sans"/>
                <a:sym typeface="Plus Jakarta Sans"/>
              </a:rPr>
              <a:t>لَا، شُكْرًا</a:t>
            </a:r>
            <a:endParaRPr/>
          </a:p>
        </p:txBody>
      </p:sp>
      <p:sp>
        <p:nvSpPr>
          <p:cNvPr id="112" name="Google Shape;112;p15"/>
          <p:cNvSpPr txBox="1"/>
          <p:nvPr/>
        </p:nvSpPr>
        <p:spPr>
          <a:xfrm>
            <a:off x="1104900" y="3929062"/>
            <a:ext cx="4410075" cy="20955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1275" u="none" cap="none" strike="noStrike">
                <a:solidFill>
                  <a:srgbClr val="5A6E63"/>
                </a:solidFill>
                <a:latin typeface="Plus Jakarta Sans Medium"/>
                <a:ea typeface="Plus Jakarta Sans Medium"/>
                <a:cs typeface="Plus Jakarta Sans Medium"/>
                <a:sym typeface="Plus Jakarta Sans Medium"/>
              </a:rPr>
              <a:t>"Lā, shukran" (No, thanks)</a:t>
            </a:r>
            <a:endParaRPr/>
          </a:p>
        </p:txBody>
      </p:sp>
      <p:sp>
        <p:nvSpPr>
          <p:cNvPr id="113" name="Google Shape;113;p15"/>
          <p:cNvSpPr txBox="1"/>
          <p:nvPr/>
        </p:nvSpPr>
        <p:spPr>
          <a:xfrm>
            <a:off x="1104900" y="4310062"/>
            <a:ext cx="4410075" cy="514350"/>
          </a:xfrm>
          <a:prstGeom prst="rect">
            <a:avLst/>
          </a:prstGeom>
          <a:noFill/>
          <a:ln>
            <a:noFill/>
          </a:ln>
        </p:spPr>
        <p:txBody>
          <a:bodyPr anchorCtr="0" anchor="t" bIns="0" lIns="0" spcFirstLastPara="1" rIns="0" wrap="square" tIns="0">
            <a:spAutoFit/>
          </a:bodyPr>
          <a:lstStyle/>
          <a:p>
            <a:pPr indent="0" lvl="0" marL="0" marR="0" rtl="0" algn="r">
              <a:lnSpc>
                <a:spcPct val="150000"/>
              </a:lnSpc>
              <a:spcBef>
                <a:spcPts val="0"/>
              </a:spcBef>
              <a:spcAft>
                <a:spcPts val="0"/>
              </a:spcAft>
              <a:buNone/>
            </a:pPr>
            <a:r>
              <a:rPr b="0" i="0" lang="en-US" sz="1350" u="none" cap="none" strike="noStrike">
                <a:solidFill>
                  <a:srgbClr val="1E293B"/>
                </a:solidFill>
                <a:latin typeface="Cairo"/>
                <a:ea typeface="Cairo"/>
                <a:cs typeface="Cairo"/>
                <a:sym typeface="Cairo"/>
              </a:rPr>
              <a:t>نستخدمها لرفض العروض بأدب جم، فكلمة "لا" في الفصحى يتبعها الشكر دائماً لتطييب خاطر المقابل.</a:t>
            </a:r>
            <a:endParaRPr/>
          </a:p>
        </p:txBody>
      </p:sp>
      <p:pic>
        <p:nvPicPr>
          <p:cNvPr descr="image.png" id="114" name="Google Shape;114;p15"/>
          <p:cNvPicPr preferRelativeResize="0"/>
          <p:nvPr/>
        </p:nvPicPr>
        <p:blipFill rotWithShape="1">
          <a:blip r:embed="rId5">
            <a:alphaModFix/>
          </a:blip>
          <a:srcRect b="0" l="0" r="0" t="0"/>
          <a:stretch/>
        </p:blipFill>
        <p:spPr>
          <a:xfrm>
            <a:off x="10858500" y="2976562"/>
            <a:ext cx="228600" cy="228600"/>
          </a:xfrm>
          <a:prstGeom prst="rect">
            <a:avLst/>
          </a:prstGeom>
          <a:noFill/>
          <a:ln>
            <a:noFill/>
          </a:ln>
        </p:spPr>
      </p:pic>
      <p:pic>
        <p:nvPicPr>
          <p:cNvPr descr="image.png" id="115" name="Google Shape;115;p15"/>
          <p:cNvPicPr preferRelativeResize="0"/>
          <p:nvPr/>
        </p:nvPicPr>
        <p:blipFill rotWithShape="1">
          <a:blip r:embed="rId6">
            <a:alphaModFix/>
          </a:blip>
          <a:srcRect b="0" l="0" r="0" t="0"/>
          <a:stretch/>
        </p:blipFill>
        <p:spPr>
          <a:xfrm>
            <a:off x="5286375" y="2976562"/>
            <a:ext cx="228600" cy="228600"/>
          </a:xfrm>
          <a:prstGeom prst="rect">
            <a:avLst/>
          </a:prstGeom>
          <a:noFill/>
          <a:ln>
            <a:noFill/>
          </a:ln>
        </p:spPr>
      </p:pic>
      <p:sp>
        <p:nvSpPr>
          <p:cNvPr id="116" name="Google Shape;116;p15"/>
          <p:cNvSpPr txBox="1"/>
          <p:nvPr/>
        </p:nvSpPr>
        <p:spPr>
          <a:xfrm>
            <a:off x="235743" y="571500"/>
            <a:ext cx="11051381" cy="6858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en-US" sz="2850" u="none" cap="none" strike="noStrike">
                <a:solidFill>
                  <a:srgbClr val="0B462D"/>
                </a:solidFill>
                <a:latin typeface="Cairo"/>
                <a:ea typeface="Cairo"/>
                <a:cs typeface="Cairo"/>
                <a:sym typeface="Cairo"/>
              </a:rPr>
              <a:t>التعبير عن القبول والرفض</a:t>
            </a:r>
            <a:endParaRPr/>
          </a:p>
        </p:txBody>
      </p:sp>
      <p:sp>
        <p:nvSpPr>
          <p:cNvPr id="117" name="Google Shape;117;p15"/>
          <p:cNvSpPr/>
          <p:nvPr/>
        </p:nvSpPr>
        <p:spPr>
          <a:xfrm>
            <a:off x="11372850" y="571500"/>
            <a:ext cx="57150" cy="685800"/>
          </a:xfrm>
          <a:prstGeom prst="rect">
            <a:avLst/>
          </a:prstGeom>
          <a:solidFill>
            <a:srgbClr val="C5A8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7F2"/>
        </a:solidFill>
      </p:bgPr>
    </p:bg>
    <p:spTree>
      <p:nvGrpSpPr>
        <p:cNvPr id="121" name="Shape 121"/>
        <p:cNvGrpSpPr/>
        <p:nvPr/>
      </p:nvGrpSpPr>
      <p:grpSpPr>
        <a:xfrm>
          <a:off x="0" y="0"/>
          <a:ext cx="0" cy="0"/>
          <a:chOff x="0" y="0"/>
          <a:chExt cx="0" cy="0"/>
        </a:xfrm>
      </p:grpSpPr>
      <p:pic>
        <p:nvPicPr>
          <p:cNvPr descr="image.png" id="122" name="Google Shape;122;p16"/>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123" name="Google Shape;123;p16"/>
          <p:cNvPicPr preferRelativeResize="0"/>
          <p:nvPr/>
        </p:nvPicPr>
        <p:blipFill rotWithShape="1">
          <a:blip r:embed="rId4">
            <a:alphaModFix/>
          </a:blip>
          <a:srcRect b="0" l="0" r="0" t="0"/>
          <a:stretch/>
        </p:blipFill>
        <p:spPr>
          <a:xfrm>
            <a:off x="7310437" y="2366962"/>
            <a:ext cx="3143250" cy="3143250"/>
          </a:xfrm>
          <a:prstGeom prst="rect">
            <a:avLst/>
          </a:prstGeom>
          <a:noFill/>
          <a:ln>
            <a:noFill/>
          </a:ln>
        </p:spPr>
      </p:pic>
      <p:sp>
        <p:nvSpPr>
          <p:cNvPr id="124" name="Google Shape;124;p16"/>
          <p:cNvSpPr txBox="1"/>
          <p:nvPr/>
        </p:nvSpPr>
        <p:spPr>
          <a:xfrm>
            <a:off x="762000" y="3100387"/>
            <a:ext cx="5095875" cy="542925"/>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i="1" lang="en-US" sz="2850" u="none" cap="none" strike="noStrike">
                <a:solidFill>
                  <a:srgbClr val="0F5C3C"/>
                </a:solidFill>
                <a:latin typeface="Plus Jakarta Sans"/>
                <a:ea typeface="Plus Jakarta Sans"/>
                <a:cs typeface="Plus Jakarta Sans"/>
                <a:sym typeface="Plus Jakarta Sans"/>
              </a:rPr>
              <a:t>مِنْ فَضْلِكَ / مِنْ فَضْلِكِ</a:t>
            </a:r>
            <a:endParaRPr/>
          </a:p>
        </p:txBody>
      </p:sp>
      <p:sp>
        <p:nvSpPr>
          <p:cNvPr id="125" name="Google Shape;125;p16"/>
          <p:cNvSpPr txBox="1"/>
          <p:nvPr/>
        </p:nvSpPr>
        <p:spPr>
          <a:xfrm>
            <a:off x="762000" y="3690937"/>
            <a:ext cx="5095875" cy="266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50" u="none" cap="none" strike="noStrike">
                <a:solidFill>
                  <a:srgbClr val="5A6E63"/>
                </a:solidFill>
                <a:latin typeface="Plus Jakarta Sans Medium"/>
                <a:ea typeface="Plus Jakarta Sans Medium"/>
                <a:cs typeface="Plus Jakarta Sans Medium"/>
                <a:sym typeface="Plus Jakarta Sans Medium"/>
              </a:rPr>
              <a:t>Min fadlik (m) / fadliki (f) [Please]</a:t>
            </a:r>
            <a:endParaRPr/>
          </a:p>
        </p:txBody>
      </p:sp>
      <p:sp>
        <p:nvSpPr>
          <p:cNvPr id="126" name="Google Shape;126;p16"/>
          <p:cNvSpPr txBox="1"/>
          <p:nvPr/>
        </p:nvSpPr>
        <p:spPr>
          <a:xfrm>
            <a:off x="762000" y="4129087"/>
            <a:ext cx="5095875" cy="51435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350" u="none" cap="none" strike="noStrike">
                <a:solidFill>
                  <a:srgbClr val="1E293B"/>
                </a:solidFill>
                <a:latin typeface="Cairo"/>
                <a:ea typeface="Cairo"/>
                <a:cs typeface="Cairo"/>
                <a:sym typeface="Cairo"/>
              </a:rPr>
              <a:t>صيغة طلب ممتازة وراقية تُصرف للمذكر بفتح الكاف وللمؤنث بكسرها، وتأتي من مادة (الفضل) التي تعني الزيادة في الإحسان والخير.</a:t>
            </a:r>
            <a:endParaRPr/>
          </a:p>
        </p:txBody>
      </p:sp>
      <p:pic>
        <p:nvPicPr>
          <p:cNvPr descr="image.png" id="127" name="Google Shape;127;p16"/>
          <p:cNvPicPr preferRelativeResize="0"/>
          <p:nvPr/>
        </p:nvPicPr>
        <p:blipFill rotWithShape="1">
          <a:blip r:embed="rId5">
            <a:alphaModFix/>
          </a:blip>
          <a:srcRect b="0" l="0" r="0" t="0"/>
          <a:stretch/>
        </p:blipFill>
        <p:spPr>
          <a:xfrm>
            <a:off x="7358062" y="2414587"/>
            <a:ext cx="3048000" cy="3048000"/>
          </a:xfrm>
          <a:prstGeom prst="rect">
            <a:avLst/>
          </a:prstGeom>
          <a:noFill/>
          <a:ln>
            <a:noFill/>
          </a:ln>
        </p:spPr>
      </p:pic>
      <p:sp>
        <p:nvSpPr>
          <p:cNvPr id="128" name="Google Shape;128;p16"/>
          <p:cNvSpPr txBox="1"/>
          <p:nvPr/>
        </p:nvSpPr>
        <p:spPr>
          <a:xfrm>
            <a:off x="235743" y="571500"/>
            <a:ext cx="11051381" cy="6858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en-US" sz="2850" u="none" cap="none" strike="noStrike">
                <a:solidFill>
                  <a:srgbClr val="0B462D"/>
                </a:solidFill>
                <a:latin typeface="Cairo"/>
                <a:ea typeface="Cairo"/>
                <a:cs typeface="Cairo"/>
                <a:sym typeface="Cairo"/>
              </a:rPr>
              <a:t>طَلَبُ التَّلَطُّفِ وَالْمُسَاعَدَةِ</a:t>
            </a:r>
            <a:endParaRPr/>
          </a:p>
        </p:txBody>
      </p:sp>
      <p:sp>
        <p:nvSpPr>
          <p:cNvPr id="129" name="Google Shape;129;p16"/>
          <p:cNvSpPr/>
          <p:nvPr/>
        </p:nvSpPr>
        <p:spPr>
          <a:xfrm>
            <a:off x="11372850" y="571500"/>
            <a:ext cx="57150" cy="685800"/>
          </a:xfrm>
          <a:prstGeom prst="rect">
            <a:avLst/>
          </a:prstGeom>
          <a:solidFill>
            <a:srgbClr val="C5A8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7F2"/>
        </a:solidFill>
      </p:bgPr>
    </p:bg>
    <p:spTree>
      <p:nvGrpSpPr>
        <p:cNvPr id="133" name="Shape 133"/>
        <p:cNvGrpSpPr/>
        <p:nvPr/>
      </p:nvGrpSpPr>
      <p:grpSpPr>
        <a:xfrm>
          <a:off x="0" y="0"/>
          <a:ext cx="0" cy="0"/>
          <a:chOff x="0" y="0"/>
          <a:chExt cx="0" cy="0"/>
        </a:xfrm>
      </p:grpSpPr>
      <p:pic>
        <p:nvPicPr>
          <p:cNvPr descr="image.png" id="134" name="Google Shape;134;p17"/>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135" name="Google Shape;135;p17"/>
          <p:cNvPicPr preferRelativeResize="0"/>
          <p:nvPr/>
        </p:nvPicPr>
        <p:blipFill rotWithShape="1">
          <a:blip r:embed="rId4">
            <a:alphaModFix/>
          </a:blip>
          <a:srcRect b="0" l="0" r="0" t="0"/>
          <a:stretch/>
        </p:blipFill>
        <p:spPr>
          <a:xfrm>
            <a:off x="762000" y="2271712"/>
            <a:ext cx="5095875" cy="3333750"/>
          </a:xfrm>
          <a:prstGeom prst="rect">
            <a:avLst/>
          </a:prstGeom>
          <a:noFill/>
          <a:ln>
            <a:noFill/>
          </a:ln>
        </p:spPr>
      </p:pic>
      <p:sp>
        <p:nvSpPr>
          <p:cNvPr id="136" name="Google Shape;136;p17"/>
          <p:cNvSpPr txBox="1"/>
          <p:nvPr/>
        </p:nvSpPr>
        <p:spPr>
          <a:xfrm>
            <a:off x="6334125" y="2309812"/>
            <a:ext cx="5095875" cy="542925"/>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i="1" lang="en-US" sz="2850" u="none" cap="none" strike="noStrike">
                <a:solidFill>
                  <a:srgbClr val="0F5C3C"/>
                </a:solidFill>
                <a:latin typeface="Plus Jakarta Sans"/>
                <a:ea typeface="Plus Jakarta Sans"/>
                <a:cs typeface="Plus Jakarta Sans"/>
                <a:sym typeface="Plus Jakarta Sans"/>
              </a:rPr>
              <a:t>شُكْراً جَزِيلاً</a:t>
            </a:r>
            <a:endParaRPr/>
          </a:p>
        </p:txBody>
      </p:sp>
      <p:sp>
        <p:nvSpPr>
          <p:cNvPr id="137" name="Google Shape;137;p17"/>
          <p:cNvSpPr txBox="1"/>
          <p:nvPr/>
        </p:nvSpPr>
        <p:spPr>
          <a:xfrm>
            <a:off x="6334125" y="2900362"/>
            <a:ext cx="5095875" cy="266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50" u="none" cap="none" strike="noStrike">
                <a:solidFill>
                  <a:srgbClr val="5A6E63"/>
                </a:solidFill>
                <a:latin typeface="Plus Jakarta Sans Medium"/>
                <a:ea typeface="Plus Jakarta Sans Medium"/>
                <a:cs typeface="Plus Jakarta Sans Medium"/>
                <a:sym typeface="Plus Jakarta Sans Medium"/>
              </a:rPr>
              <a:t>Shukran jazīlan [Thank you very much]</a:t>
            </a:r>
            <a:endParaRPr/>
          </a:p>
        </p:txBody>
      </p:sp>
      <p:sp>
        <p:nvSpPr>
          <p:cNvPr id="138" name="Google Shape;138;p17"/>
          <p:cNvSpPr txBox="1"/>
          <p:nvPr/>
        </p:nvSpPr>
        <p:spPr>
          <a:xfrm>
            <a:off x="6334125" y="3338512"/>
            <a:ext cx="5095875" cy="51435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350" u="none" cap="none" strike="noStrike">
                <a:solidFill>
                  <a:srgbClr val="1E293B"/>
                </a:solidFill>
                <a:latin typeface="Cairo"/>
                <a:ea typeface="Cairo"/>
                <a:cs typeface="Cairo"/>
                <a:sym typeface="Cairo"/>
              </a:rPr>
              <a:t>كلمة تنبع من تقدير الصنيع والمعروف؛ حيث نثبت بها قيمة الامتنان للمقابل، ويرد عليها بقولنا: (عَفْواً) أو (عَلَى الرَّحْبِ وَالسَّعَةِ).</a:t>
            </a:r>
            <a:endParaRPr/>
          </a:p>
        </p:txBody>
      </p:sp>
      <p:pic>
        <p:nvPicPr>
          <p:cNvPr descr="image.png" id="139" name="Google Shape;139;p17"/>
          <p:cNvPicPr preferRelativeResize="0"/>
          <p:nvPr/>
        </p:nvPicPr>
        <p:blipFill rotWithShape="1">
          <a:blip r:embed="rId5">
            <a:alphaModFix/>
          </a:blip>
          <a:srcRect b="0" l="0" r="0" t="0"/>
          <a:stretch/>
        </p:blipFill>
        <p:spPr>
          <a:xfrm>
            <a:off x="800100" y="2309812"/>
            <a:ext cx="5019675" cy="3257550"/>
          </a:xfrm>
          <a:prstGeom prst="rect">
            <a:avLst/>
          </a:prstGeom>
          <a:noFill/>
          <a:ln>
            <a:noFill/>
          </a:ln>
        </p:spPr>
      </p:pic>
      <p:sp>
        <p:nvSpPr>
          <p:cNvPr id="140" name="Google Shape;140;p17"/>
          <p:cNvSpPr txBox="1"/>
          <p:nvPr/>
        </p:nvSpPr>
        <p:spPr>
          <a:xfrm>
            <a:off x="235743" y="571500"/>
            <a:ext cx="11051381" cy="6858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en-US" sz="2850" u="none" cap="none" strike="noStrike">
                <a:solidFill>
                  <a:srgbClr val="0B462D"/>
                </a:solidFill>
                <a:latin typeface="Cairo"/>
                <a:ea typeface="Cairo"/>
                <a:cs typeface="Cairo"/>
                <a:sym typeface="Cairo"/>
              </a:rPr>
              <a:t>ثَقَافَةُ الشُّكْرِ وَالِامْتِنَانِ</a:t>
            </a:r>
            <a:endParaRPr/>
          </a:p>
        </p:txBody>
      </p:sp>
      <p:sp>
        <p:nvSpPr>
          <p:cNvPr id="141" name="Google Shape;141;p17"/>
          <p:cNvSpPr/>
          <p:nvPr/>
        </p:nvSpPr>
        <p:spPr>
          <a:xfrm>
            <a:off x="11372850" y="571500"/>
            <a:ext cx="57150" cy="685800"/>
          </a:xfrm>
          <a:prstGeom prst="rect">
            <a:avLst/>
          </a:prstGeom>
          <a:solidFill>
            <a:srgbClr val="C5A8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7F2"/>
        </a:solidFill>
      </p:bgPr>
    </p:bg>
    <p:spTree>
      <p:nvGrpSpPr>
        <p:cNvPr id="145" name="Shape 145"/>
        <p:cNvGrpSpPr/>
        <p:nvPr/>
      </p:nvGrpSpPr>
      <p:grpSpPr>
        <a:xfrm>
          <a:off x="0" y="0"/>
          <a:ext cx="0" cy="0"/>
          <a:chOff x="0" y="0"/>
          <a:chExt cx="0" cy="0"/>
        </a:xfrm>
      </p:grpSpPr>
      <p:pic>
        <p:nvPicPr>
          <p:cNvPr descr="image.png" id="146" name="Google Shape;146;p18"/>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147" name="Google Shape;147;p18" title="عندما-تُخطئ-في-حق-غيرك..-اعـتـــــــــــــــذر.jpg"/>
          <p:cNvPicPr preferRelativeResize="0"/>
          <p:nvPr/>
        </p:nvPicPr>
        <p:blipFill>
          <a:blip r:embed="rId4">
            <a:alphaModFix/>
          </a:blip>
          <a:stretch>
            <a:fillRect/>
          </a:stretch>
        </p:blipFill>
        <p:spPr>
          <a:xfrm>
            <a:off x="10486" y="62936"/>
            <a:ext cx="6341274" cy="6721648"/>
          </a:xfrm>
          <a:prstGeom prst="rect">
            <a:avLst/>
          </a:prstGeom>
          <a:noFill/>
          <a:ln>
            <a:noFill/>
          </a:ln>
        </p:spPr>
      </p:pic>
      <p:sp>
        <p:nvSpPr>
          <p:cNvPr id="148" name="Google Shape;148;p18"/>
          <p:cNvSpPr txBox="1"/>
          <p:nvPr/>
        </p:nvSpPr>
        <p:spPr>
          <a:xfrm>
            <a:off x="6426993" y="571500"/>
            <a:ext cx="5050631" cy="6858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en-US" sz="2850" u="none" cap="none" strike="noStrike">
                <a:solidFill>
                  <a:srgbClr val="0B462D"/>
                </a:solidFill>
                <a:latin typeface="Cairo"/>
                <a:ea typeface="Cairo"/>
                <a:cs typeface="Cairo"/>
                <a:sym typeface="Cairo"/>
              </a:rPr>
              <a:t>ثَقَافَةُ الِاعْتِذَارِ الرَّاقِي</a:t>
            </a:r>
            <a:endParaRPr/>
          </a:p>
        </p:txBody>
      </p:sp>
      <p:sp>
        <p:nvSpPr>
          <p:cNvPr id="149" name="Google Shape;149;p18"/>
          <p:cNvSpPr/>
          <p:nvPr/>
        </p:nvSpPr>
        <p:spPr>
          <a:xfrm>
            <a:off x="11563350" y="571500"/>
            <a:ext cx="57150" cy="685800"/>
          </a:xfrm>
          <a:prstGeom prst="rect">
            <a:avLst/>
          </a:prstGeom>
          <a:solidFill>
            <a:srgbClr val="C5A8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50" name="Google Shape;150;p18"/>
          <p:cNvSpPr txBox="1"/>
          <p:nvPr/>
        </p:nvSpPr>
        <p:spPr>
          <a:xfrm>
            <a:off x="6667500" y="1628775"/>
            <a:ext cx="4953000" cy="542925"/>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i="1" lang="en-US" sz="2850" u="none" cap="none" strike="noStrike">
                <a:solidFill>
                  <a:srgbClr val="0F5C3C"/>
                </a:solidFill>
                <a:latin typeface="Plus Jakarta Sans"/>
                <a:ea typeface="Plus Jakarta Sans"/>
                <a:cs typeface="Plus Jakarta Sans"/>
                <a:sym typeface="Plus Jakarta Sans"/>
              </a:rPr>
              <a:t>آسِفٌ / آسِفَةٌ</a:t>
            </a:r>
            <a:endParaRPr/>
          </a:p>
        </p:txBody>
      </p:sp>
      <p:sp>
        <p:nvSpPr>
          <p:cNvPr id="151" name="Google Shape;151;p18"/>
          <p:cNvSpPr txBox="1"/>
          <p:nvPr/>
        </p:nvSpPr>
        <p:spPr>
          <a:xfrm>
            <a:off x="6667500" y="2219325"/>
            <a:ext cx="4953000" cy="266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50" u="none" cap="none" strike="noStrike">
                <a:solidFill>
                  <a:srgbClr val="5A6E63"/>
                </a:solidFill>
                <a:latin typeface="Plus Jakarta Sans Medium"/>
                <a:ea typeface="Plus Jakarta Sans Medium"/>
                <a:cs typeface="Plus Jakarta Sans Medium"/>
                <a:sym typeface="Plus Jakarta Sans Medium"/>
              </a:rPr>
              <a:t>Āsif (m) / Āsifah (f) [Sorry]</a:t>
            </a:r>
            <a:endParaRPr/>
          </a:p>
        </p:txBody>
      </p:sp>
      <p:sp>
        <p:nvSpPr>
          <p:cNvPr id="152" name="Google Shape;152;p18"/>
          <p:cNvSpPr txBox="1"/>
          <p:nvPr/>
        </p:nvSpPr>
        <p:spPr>
          <a:xfrm>
            <a:off x="6667500" y="2800350"/>
            <a:ext cx="4953000" cy="822870"/>
          </a:xfrm>
          <a:prstGeom prst="rect">
            <a:avLst/>
          </a:prstGeom>
          <a:no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b="0" i="0" lang="en-US" sz="1350" u="none" cap="none" strike="noStrike">
                <a:solidFill>
                  <a:srgbClr val="1E293B"/>
                </a:solidFill>
                <a:latin typeface="Cairo"/>
                <a:ea typeface="Cairo"/>
                <a:cs typeface="Cairo"/>
                <a:sym typeface="Cairo"/>
              </a:rPr>
              <a:t>الاعتذار في الفصحى من شيم الأقوياء والكرماء، ويدل على تحمّل المسؤولية الأخلاقية تجاه الآخر وإزالة الحواجز وسوء الفهم لبناء مجتمع متحاب ومتماسك.</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7F2"/>
        </a:solidFill>
      </p:bgPr>
    </p:bg>
    <p:spTree>
      <p:nvGrpSpPr>
        <p:cNvPr id="156" name="Shape 156"/>
        <p:cNvGrpSpPr/>
        <p:nvPr/>
      </p:nvGrpSpPr>
      <p:grpSpPr>
        <a:xfrm>
          <a:off x="0" y="0"/>
          <a:ext cx="0" cy="0"/>
          <a:chOff x="0" y="0"/>
          <a:chExt cx="0" cy="0"/>
        </a:xfrm>
      </p:grpSpPr>
      <p:pic>
        <p:nvPicPr>
          <p:cNvPr descr="image.png" id="157" name="Google Shape;157;p19"/>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158" name="Google Shape;158;p19"/>
          <p:cNvPicPr preferRelativeResize="0"/>
          <p:nvPr/>
        </p:nvPicPr>
        <p:blipFill rotWithShape="1">
          <a:blip r:embed="rId4">
            <a:alphaModFix/>
          </a:blip>
          <a:srcRect b="0" l="0" r="0" t="0"/>
          <a:stretch/>
        </p:blipFill>
        <p:spPr>
          <a:xfrm>
            <a:off x="8064549" y="2324100"/>
            <a:ext cx="3365450" cy="3228975"/>
          </a:xfrm>
          <a:prstGeom prst="rect">
            <a:avLst/>
          </a:prstGeom>
          <a:noFill/>
          <a:ln>
            <a:noFill/>
          </a:ln>
        </p:spPr>
      </p:pic>
      <p:pic>
        <p:nvPicPr>
          <p:cNvPr descr="image.png" id="159" name="Google Shape;159;p19"/>
          <p:cNvPicPr preferRelativeResize="0"/>
          <p:nvPr/>
        </p:nvPicPr>
        <p:blipFill rotWithShape="1">
          <a:blip r:embed="rId5">
            <a:alphaModFix/>
          </a:blip>
          <a:srcRect b="0" l="0" r="0" t="0"/>
          <a:stretch/>
        </p:blipFill>
        <p:spPr>
          <a:xfrm>
            <a:off x="4413349" y="2324100"/>
            <a:ext cx="3365450" cy="3228975"/>
          </a:xfrm>
          <a:prstGeom prst="rect">
            <a:avLst/>
          </a:prstGeom>
          <a:noFill/>
          <a:ln>
            <a:noFill/>
          </a:ln>
        </p:spPr>
      </p:pic>
      <p:pic>
        <p:nvPicPr>
          <p:cNvPr descr="image.png" id="160" name="Google Shape;160;p19"/>
          <p:cNvPicPr preferRelativeResize="0"/>
          <p:nvPr/>
        </p:nvPicPr>
        <p:blipFill rotWithShape="1">
          <a:blip r:embed="rId6">
            <a:alphaModFix/>
          </a:blip>
          <a:srcRect b="0" l="0" r="0" t="0"/>
          <a:stretch/>
        </p:blipFill>
        <p:spPr>
          <a:xfrm>
            <a:off x="762148" y="2324100"/>
            <a:ext cx="3365450" cy="3228975"/>
          </a:xfrm>
          <a:prstGeom prst="rect">
            <a:avLst/>
          </a:prstGeom>
          <a:noFill/>
          <a:ln>
            <a:noFill/>
          </a:ln>
        </p:spPr>
      </p:pic>
      <p:sp>
        <p:nvSpPr>
          <p:cNvPr id="161" name="Google Shape;161;p19"/>
          <p:cNvSpPr txBox="1"/>
          <p:nvPr/>
        </p:nvSpPr>
        <p:spPr>
          <a:xfrm>
            <a:off x="8290452" y="3514725"/>
            <a:ext cx="2913645" cy="4953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2100" u="none" cap="none" strike="noStrike">
                <a:solidFill>
                  <a:srgbClr val="0B462D"/>
                </a:solidFill>
                <a:latin typeface="Cairo SemiBold"/>
                <a:ea typeface="Cairo SemiBold"/>
                <a:cs typeface="Cairo SemiBold"/>
                <a:sym typeface="Cairo SemiBold"/>
              </a:rPr>
              <a:t>مَعْذِرَةً</a:t>
            </a:r>
            <a:endParaRPr/>
          </a:p>
        </p:txBody>
      </p:sp>
      <p:sp>
        <p:nvSpPr>
          <p:cNvPr id="162" name="Google Shape;162;p19"/>
          <p:cNvSpPr txBox="1"/>
          <p:nvPr/>
        </p:nvSpPr>
        <p:spPr>
          <a:xfrm>
            <a:off x="8359824" y="4162425"/>
            <a:ext cx="2774900" cy="257175"/>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1" lang="en-US" sz="1350" u="none" cap="none" strike="noStrike">
                <a:solidFill>
                  <a:srgbClr val="C5A880"/>
                </a:solidFill>
                <a:latin typeface="Plus Jakarta Sans SemiBold"/>
                <a:ea typeface="Plus Jakarta Sans SemiBold"/>
                <a:cs typeface="Plus Jakarta Sans SemiBold"/>
                <a:sym typeface="Plus Jakarta Sans SemiBold"/>
              </a:rPr>
              <a:t>Ma'dhiratan</a:t>
            </a:r>
            <a:endParaRPr/>
          </a:p>
        </p:txBody>
      </p:sp>
      <p:sp>
        <p:nvSpPr>
          <p:cNvPr id="163" name="Google Shape;163;p19"/>
          <p:cNvSpPr txBox="1"/>
          <p:nvPr/>
        </p:nvSpPr>
        <p:spPr>
          <a:xfrm>
            <a:off x="8359824" y="4419600"/>
            <a:ext cx="2774900" cy="20955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1275" u="none" cap="none" strike="noStrike">
                <a:solidFill>
                  <a:srgbClr val="5A6E63"/>
                </a:solidFill>
                <a:latin typeface="Plus Jakarta Sans Medium"/>
                <a:ea typeface="Plus Jakarta Sans Medium"/>
                <a:cs typeface="Plus Jakarta Sans Medium"/>
                <a:sym typeface="Plus Jakarta Sans Medium"/>
              </a:rPr>
              <a:t>Excuse me</a:t>
            </a:r>
            <a:endParaRPr/>
          </a:p>
        </p:txBody>
      </p:sp>
      <p:sp>
        <p:nvSpPr>
          <p:cNvPr id="164" name="Google Shape;164;p19"/>
          <p:cNvSpPr txBox="1"/>
          <p:nvPr/>
        </p:nvSpPr>
        <p:spPr>
          <a:xfrm>
            <a:off x="8359824" y="4724400"/>
            <a:ext cx="2774900" cy="40005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1050" u="none" cap="none" strike="noStrike">
                <a:solidFill>
                  <a:srgbClr val="5A6E63"/>
                </a:solidFill>
                <a:latin typeface="Cairo"/>
                <a:ea typeface="Cairo"/>
                <a:cs typeface="Cairo"/>
                <a:sym typeface="Cairo"/>
              </a:rPr>
              <a:t>تُقال لجذب انتباه المقابل بأدب شديد لبدء سؤال أو طلب استئذان.</a:t>
            </a:r>
            <a:endParaRPr/>
          </a:p>
        </p:txBody>
      </p:sp>
      <p:sp>
        <p:nvSpPr>
          <p:cNvPr id="165" name="Google Shape;165;p19"/>
          <p:cNvSpPr txBox="1"/>
          <p:nvPr/>
        </p:nvSpPr>
        <p:spPr>
          <a:xfrm>
            <a:off x="4639251" y="3514725"/>
            <a:ext cx="2913645" cy="4953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2100" u="none" cap="none" strike="noStrike">
                <a:solidFill>
                  <a:srgbClr val="0B462D"/>
                </a:solidFill>
                <a:latin typeface="Cairo SemiBold"/>
                <a:ea typeface="Cairo SemiBold"/>
                <a:cs typeface="Cairo SemiBold"/>
                <a:sym typeface="Cairo SemiBold"/>
              </a:rPr>
              <a:t>لَا مُشْكِلَةَ</a:t>
            </a:r>
            <a:endParaRPr/>
          </a:p>
        </p:txBody>
      </p:sp>
      <p:sp>
        <p:nvSpPr>
          <p:cNvPr id="166" name="Google Shape;166;p19"/>
          <p:cNvSpPr txBox="1"/>
          <p:nvPr/>
        </p:nvSpPr>
        <p:spPr>
          <a:xfrm>
            <a:off x="4708624" y="4162425"/>
            <a:ext cx="2774900" cy="257175"/>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1" lang="en-US" sz="1350" u="none" cap="none" strike="noStrike">
                <a:solidFill>
                  <a:srgbClr val="C5A880"/>
                </a:solidFill>
                <a:latin typeface="Plus Jakarta Sans SemiBold"/>
                <a:ea typeface="Plus Jakarta Sans SemiBold"/>
                <a:cs typeface="Plus Jakarta Sans SemiBold"/>
                <a:sym typeface="Plus Jakarta Sans SemiBold"/>
              </a:rPr>
              <a:t>Lā mushkilah</a:t>
            </a:r>
            <a:endParaRPr/>
          </a:p>
        </p:txBody>
      </p:sp>
      <p:sp>
        <p:nvSpPr>
          <p:cNvPr id="167" name="Google Shape;167;p19"/>
          <p:cNvSpPr txBox="1"/>
          <p:nvPr/>
        </p:nvSpPr>
        <p:spPr>
          <a:xfrm>
            <a:off x="4708624" y="4419600"/>
            <a:ext cx="2774900" cy="20955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1275" u="none" cap="none" strike="noStrike">
                <a:solidFill>
                  <a:srgbClr val="5A6E63"/>
                </a:solidFill>
                <a:latin typeface="Plus Jakarta Sans Medium"/>
                <a:ea typeface="Plus Jakarta Sans Medium"/>
                <a:cs typeface="Plus Jakarta Sans Medium"/>
                <a:sym typeface="Plus Jakarta Sans Medium"/>
              </a:rPr>
              <a:t>No problem</a:t>
            </a:r>
            <a:endParaRPr/>
          </a:p>
        </p:txBody>
      </p:sp>
      <p:sp>
        <p:nvSpPr>
          <p:cNvPr id="168" name="Google Shape;168;p19"/>
          <p:cNvSpPr txBox="1"/>
          <p:nvPr/>
        </p:nvSpPr>
        <p:spPr>
          <a:xfrm>
            <a:off x="4708624" y="4724400"/>
            <a:ext cx="2774900" cy="40005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1050" u="none" cap="none" strike="noStrike">
                <a:solidFill>
                  <a:srgbClr val="5A6E63"/>
                </a:solidFill>
                <a:latin typeface="Cairo"/>
                <a:ea typeface="Cairo"/>
                <a:cs typeface="Cairo"/>
                <a:sym typeface="Cairo"/>
              </a:rPr>
              <a:t>تقال رداً على الاعتذار لطمأنة المتحدث بأن الأمر بسيط ومقبول.</a:t>
            </a:r>
            <a:endParaRPr/>
          </a:p>
        </p:txBody>
      </p:sp>
      <p:sp>
        <p:nvSpPr>
          <p:cNvPr id="169" name="Google Shape;169;p19"/>
          <p:cNvSpPr txBox="1"/>
          <p:nvPr/>
        </p:nvSpPr>
        <p:spPr>
          <a:xfrm>
            <a:off x="988051" y="3514725"/>
            <a:ext cx="2913645" cy="4953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2100" u="none" cap="none" strike="noStrike">
                <a:solidFill>
                  <a:srgbClr val="0B462D"/>
                </a:solidFill>
                <a:latin typeface="Cairo SemiBold"/>
                <a:ea typeface="Cairo SemiBold"/>
                <a:cs typeface="Cairo SemiBold"/>
                <a:sym typeface="Cairo SemiBold"/>
              </a:rPr>
              <a:t>عَلَى الرَّحْبِ</a:t>
            </a:r>
            <a:endParaRPr/>
          </a:p>
        </p:txBody>
      </p:sp>
      <p:sp>
        <p:nvSpPr>
          <p:cNvPr id="170" name="Google Shape;170;p19"/>
          <p:cNvSpPr txBox="1"/>
          <p:nvPr/>
        </p:nvSpPr>
        <p:spPr>
          <a:xfrm>
            <a:off x="1057423" y="4162425"/>
            <a:ext cx="2774900" cy="257175"/>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1" lang="en-US" sz="1350" u="none" cap="none" strike="noStrike">
                <a:solidFill>
                  <a:srgbClr val="C5A880"/>
                </a:solidFill>
                <a:latin typeface="Plus Jakarta Sans SemiBold"/>
                <a:ea typeface="Plus Jakarta Sans SemiBold"/>
                <a:cs typeface="Plus Jakarta Sans SemiBold"/>
                <a:sym typeface="Plus Jakarta Sans SemiBold"/>
              </a:rPr>
              <a:t>'Alā ar-rahb</a:t>
            </a:r>
            <a:endParaRPr/>
          </a:p>
        </p:txBody>
      </p:sp>
      <p:sp>
        <p:nvSpPr>
          <p:cNvPr id="171" name="Google Shape;171;p19"/>
          <p:cNvSpPr txBox="1"/>
          <p:nvPr/>
        </p:nvSpPr>
        <p:spPr>
          <a:xfrm>
            <a:off x="1057423" y="4419600"/>
            <a:ext cx="2774900" cy="20955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1275" u="none" cap="none" strike="noStrike">
                <a:solidFill>
                  <a:srgbClr val="5A6E63"/>
                </a:solidFill>
                <a:latin typeface="Plus Jakarta Sans Medium"/>
                <a:ea typeface="Plus Jakarta Sans Medium"/>
                <a:cs typeface="Plus Jakarta Sans Medium"/>
                <a:sym typeface="Plus Jakarta Sans Medium"/>
              </a:rPr>
              <a:t>You are welcome</a:t>
            </a:r>
            <a:endParaRPr/>
          </a:p>
        </p:txBody>
      </p:sp>
      <p:sp>
        <p:nvSpPr>
          <p:cNvPr id="172" name="Google Shape;172;p19"/>
          <p:cNvSpPr txBox="1"/>
          <p:nvPr/>
        </p:nvSpPr>
        <p:spPr>
          <a:xfrm>
            <a:off x="1057423" y="4724400"/>
            <a:ext cx="2774900" cy="40005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1050" u="none" cap="none" strike="noStrike">
                <a:solidFill>
                  <a:srgbClr val="5A6E63"/>
                </a:solidFill>
                <a:latin typeface="Cairo"/>
                <a:ea typeface="Cairo"/>
                <a:cs typeface="Cairo"/>
                <a:sym typeface="Cairo"/>
              </a:rPr>
              <a:t>رد لطيف على الشكر يعني أن صدور الفعل كان برحابة صدر وسعادة.</a:t>
            </a:r>
            <a:endParaRPr/>
          </a:p>
        </p:txBody>
      </p:sp>
      <p:pic>
        <p:nvPicPr>
          <p:cNvPr descr="image.png" id="173" name="Google Shape;173;p19"/>
          <p:cNvPicPr preferRelativeResize="0"/>
          <p:nvPr/>
        </p:nvPicPr>
        <p:blipFill rotWithShape="1">
          <a:blip r:embed="rId7">
            <a:alphaModFix/>
          </a:blip>
          <a:srcRect b="0" l="0" r="0" t="0"/>
          <a:stretch/>
        </p:blipFill>
        <p:spPr>
          <a:xfrm>
            <a:off x="9547175" y="2790825"/>
            <a:ext cx="400050" cy="400050"/>
          </a:xfrm>
          <a:prstGeom prst="rect">
            <a:avLst/>
          </a:prstGeom>
          <a:noFill/>
          <a:ln>
            <a:noFill/>
          </a:ln>
        </p:spPr>
      </p:pic>
      <p:pic>
        <p:nvPicPr>
          <p:cNvPr descr="image.png" id="174" name="Google Shape;174;p19"/>
          <p:cNvPicPr preferRelativeResize="0"/>
          <p:nvPr/>
        </p:nvPicPr>
        <p:blipFill rotWithShape="1">
          <a:blip r:embed="rId8">
            <a:alphaModFix/>
          </a:blip>
          <a:srcRect b="0" l="0" r="0" t="0"/>
          <a:stretch/>
        </p:blipFill>
        <p:spPr>
          <a:xfrm>
            <a:off x="5895975" y="2790825"/>
            <a:ext cx="400050" cy="400050"/>
          </a:xfrm>
          <a:prstGeom prst="rect">
            <a:avLst/>
          </a:prstGeom>
          <a:noFill/>
          <a:ln>
            <a:noFill/>
          </a:ln>
        </p:spPr>
      </p:pic>
      <p:pic>
        <p:nvPicPr>
          <p:cNvPr descr="image.png" id="175" name="Google Shape;175;p19"/>
          <p:cNvPicPr preferRelativeResize="0"/>
          <p:nvPr/>
        </p:nvPicPr>
        <p:blipFill rotWithShape="1">
          <a:blip r:embed="rId9">
            <a:alphaModFix/>
          </a:blip>
          <a:srcRect b="0" l="0" r="0" t="0"/>
          <a:stretch/>
        </p:blipFill>
        <p:spPr>
          <a:xfrm>
            <a:off x="2244774" y="2790825"/>
            <a:ext cx="400050" cy="400050"/>
          </a:xfrm>
          <a:prstGeom prst="rect">
            <a:avLst/>
          </a:prstGeom>
          <a:noFill/>
          <a:ln>
            <a:noFill/>
          </a:ln>
        </p:spPr>
      </p:pic>
      <p:sp>
        <p:nvSpPr>
          <p:cNvPr id="176" name="Google Shape;176;p19"/>
          <p:cNvSpPr txBox="1"/>
          <p:nvPr/>
        </p:nvSpPr>
        <p:spPr>
          <a:xfrm>
            <a:off x="235743" y="571500"/>
            <a:ext cx="11051381" cy="6858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en-US" sz="2850" u="none" cap="none" strike="noStrike">
                <a:solidFill>
                  <a:srgbClr val="0B462D"/>
                </a:solidFill>
                <a:latin typeface="Cairo"/>
                <a:ea typeface="Cairo"/>
                <a:cs typeface="Cairo"/>
                <a:sym typeface="Cairo"/>
              </a:rPr>
              <a:t>عِبَارَاتٌ سِحْرِيَّةٌ أُخْرَى</a:t>
            </a:r>
            <a:endParaRPr/>
          </a:p>
        </p:txBody>
      </p:sp>
      <p:sp>
        <p:nvSpPr>
          <p:cNvPr id="177" name="Google Shape;177;p19"/>
          <p:cNvSpPr/>
          <p:nvPr/>
        </p:nvSpPr>
        <p:spPr>
          <a:xfrm>
            <a:off x="11372850" y="571500"/>
            <a:ext cx="57150" cy="685800"/>
          </a:xfrm>
          <a:prstGeom prst="rect">
            <a:avLst/>
          </a:prstGeom>
          <a:solidFill>
            <a:srgbClr val="C5A8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7F2"/>
        </a:solidFill>
      </p:bgPr>
    </p:bg>
    <p:spTree>
      <p:nvGrpSpPr>
        <p:cNvPr id="181" name="Shape 181"/>
        <p:cNvGrpSpPr/>
        <p:nvPr/>
      </p:nvGrpSpPr>
      <p:grpSpPr>
        <a:xfrm>
          <a:off x="0" y="0"/>
          <a:ext cx="0" cy="0"/>
          <a:chOff x="0" y="0"/>
          <a:chExt cx="0" cy="0"/>
        </a:xfrm>
      </p:grpSpPr>
      <p:pic>
        <p:nvPicPr>
          <p:cNvPr descr="image.png" id="182" name="Google Shape;182;p20"/>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83" name="Google Shape;183;p20"/>
          <p:cNvSpPr txBox="1"/>
          <p:nvPr/>
        </p:nvSpPr>
        <p:spPr>
          <a:xfrm>
            <a:off x="6334125" y="3209925"/>
            <a:ext cx="5095875" cy="104775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8250" u="none" cap="none" strike="noStrike">
                <a:solidFill>
                  <a:srgbClr val="0F5C3C"/>
                </a:solidFill>
                <a:latin typeface="Cairo ExtraBold"/>
                <a:ea typeface="Cairo ExtraBold"/>
                <a:cs typeface="Cairo ExtraBold"/>
                <a:sym typeface="Cairo ExtraBold"/>
              </a:rPr>
              <a:t>٩٢٪</a:t>
            </a:r>
            <a:endParaRPr/>
          </a:p>
        </p:txBody>
      </p:sp>
      <p:sp>
        <p:nvSpPr>
          <p:cNvPr id="184" name="Google Shape;184;p20"/>
          <p:cNvSpPr txBox="1"/>
          <p:nvPr/>
        </p:nvSpPr>
        <p:spPr>
          <a:xfrm>
            <a:off x="6334125" y="4352925"/>
            <a:ext cx="5095875" cy="314325"/>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US" sz="1650" u="none" cap="none" strike="noStrike">
                <a:solidFill>
                  <a:srgbClr val="1E293B"/>
                </a:solidFill>
                <a:latin typeface="Cairo"/>
                <a:ea typeface="Cairo"/>
                <a:cs typeface="Cairo"/>
                <a:sym typeface="Cairo"/>
              </a:rPr>
              <a:t>معدل نجاح وبناء التواصل الإيجابي</a:t>
            </a:r>
            <a:endParaRPr/>
          </a:p>
        </p:txBody>
      </p:sp>
      <p:sp>
        <p:nvSpPr>
          <p:cNvPr id="185" name="Google Shape;185;p20"/>
          <p:cNvSpPr txBox="1"/>
          <p:nvPr/>
        </p:nvSpPr>
        <p:spPr>
          <a:xfrm>
            <a:off x="762000" y="2933700"/>
            <a:ext cx="5350668" cy="4953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2100" u="none" cap="none" strike="noStrike">
                <a:solidFill>
                  <a:srgbClr val="0B462D"/>
                </a:solidFill>
                <a:latin typeface="Cairo SemiBold"/>
                <a:ea typeface="Cairo SemiBold"/>
                <a:cs typeface="Cairo SemiBold"/>
                <a:sym typeface="Cairo SemiBold"/>
              </a:rPr>
              <a:t>الْأَثَرُ النَّفْسِيُّ لِلَّبَاقَةِ</a:t>
            </a:r>
            <a:endParaRPr/>
          </a:p>
        </p:txBody>
      </p:sp>
      <p:sp>
        <p:nvSpPr>
          <p:cNvPr id="186" name="Google Shape;186;p20"/>
          <p:cNvSpPr txBox="1"/>
          <p:nvPr/>
        </p:nvSpPr>
        <p:spPr>
          <a:xfrm>
            <a:off x="762000" y="3543300"/>
            <a:ext cx="5095875" cy="28575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1" lang="en-US" sz="1500" u="none" cap="none" strike="noStrike">
                <a:solidFill>
                  <a:srgbClr val="C5A880"/>
                </a:solidFill>
                <a:latin typeface="Plus Jakarta Sans SemiBold"/>
                <a:ea typeface="Plus Jakarta Sans SemiBold"/>
                <a:cs typeface="Plus Jakarta Sans SemiBold"/>
                <a:sym typeface="Plus Jakarta Sans SemiBold"/>
              </a:rPr>
              <a:t>Psychological Impact of Politeness</a:t>
            </a:r>
            <a:endParaRPr/>
          </a:p>
        </p:txBody>
      </p:sp>
      <p:sp>
        <p:nvSpPr>
          <p:cNvPr id="187" name="Google Shape;187;p20"/>
          <p:cNvSpPr txBox="1"/>
          <p:nvPr/>
        </p:nvSpPr>
        <p:spPr>
          <a:xfrm>
            <a:off x="762000" y="4000500"/>
            <a:ext cx="5095875" cy="771525"/>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350" u="none" cap="none" strike="noStrike">
                <a:solidFill>
                  <a:srgbClr val="1E293B"/>
                </a:solidFill>
                <a:latin typeface="Cairo"/>
                <a:ea typeface="Cairo"/>
                <a:cs typeface="Cairo"/>
                <a:sym typeface="Cairo"/>
              </a:rPr>
              <a:t>تشير الدراسات السلوكية إلى أن استخدام الكلمات السحرية وعبارات اللطف مثل "من فضلك" و"شكراً" يعزز من فاعلية التواصل وسرعة إقامة علاقات وثيقة ومثمرة بنسبة تفوق تسعين بالمئة في مختلف المجتمعات والبيئات.</a:t>
            </a:r>
            <a:endParaRPr/>
          </a:p>
        </p:txBody>
      </p:sp>
      <p:sp>
        <p:nvSpPr>
          <p:cNvPr id="188" name="Google Shape;188;p20"/>
          <p:cNvSpPr txBox="1"/>
          <p:nvPr/>
        </p:nvSpPr>
        <p:spPr>
          <a:xfrm>
            <a:off x="235743" y="571500"/>
            <a:ext cx="11051381" cy="6858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en-US" sz="2850" u="none" cap="none" strike="noStrike">
                <a:solidFill>
                  <a:srgbClr val="0B462D"/>
                </a:solidFill>
                <a:latin typeface="Cairo"/>
                <a:ea typeface="Cairo"/>
                <a:cs typeface="Cairo"/>
                <a:sym typeface="Cairo"/>
              </a:rPr>
              <a:t>تَأْثِيرُ الْكَلِمَةِ الطَّيِّبَةِ</a:t>
            </a:r>
            <a:endParaRPr/>
          </a:p>
        </p:txBody>
      </p:sp>
      <p:sp>
        <p:nvSpPr>
          <p:cNvPr id="189" name="Google Shape;189;p20"/>
          <p:cNvSpPr/>
          <p:nvPr/>
        </p:nvSpPr>
        <p:spPr>
          <a:xfrm>
            <a:off x="11372850" y="571500"/>
            <a:ext cx="57150" cy="685800"/>
          </a:xfrm>
          <a:prstGeom prst="rect">
            <a:avLst/>
          </a:prstGeom>
          <a:solidFill>
            <a:srgbClr val="C5A8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7F2"/>
        </a:solidFill>
      </p:bgPr>
    </p:bg>
    <p:spTree>
      <p:nvGrpSpPr>
        <p:cNvPr id="193" name="Shape 193"/>
        <p:cNvGrpSpPr/>
        <p:nvPr/>
      </p:nvGrpSpPr>
      <p:grpSpPr>
        <a:xfrm>
          <a:off x="0" y="0"/>
          <a:ext cx="0" cy="0"/>
          <a:chOff x="0" y="0"/>
          <a:chExt cx="0" cy="0"/>
        </a:xfrm>
      </p:grpSpPr>
      <p:pic>
        <p:nvPicPr>
          <p:cNvPr descr="image.png" id="194" name="Google Shape;194;p2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95" name="Google Shape;195;p21"/>
          <p:cNvSpPr txBox="1"/>
          <p:nvPr/>
        </p:nvSpPr>
        <p:spPr>
          <a:xfrm>
            <a:off x="1571625" y="2738437"/>
            <a:ext cx="8620125" cy="561975"/>
          </a:xfrm>
          <a:prstGeom prst="rect">
            <a:avLst/>
          </a:prstGeom>
          <a:noFill/>
          <a:ln>
            <a:noFill/>
          </a:ln>
        </p:spPr>
        <p:txBody>
          <a:bodyPr anchorCtr="0" anchor="t" bIns="0" lIns="228600" spcFirstLastPara="1" rIns="0" wrap="square" tIns="0">
            <a:spAutoFit/>
          </a:bodyPr>
          <a:lstStyle/>
          <a:p>
            <a:pPr indent="0" lvl="0" marL="0" marR="0" rtl="0" algn="r">
              <a:lnSpc>
                <a:spcPct val="150000"/>
              </a:lnSpc>
              <a:spcBef>
                <a:spcPts val="0"/>
              </a:spcBef>
              <a:spcAft>
                <a:spcPts val="0"/>
              </a:spcAft>
              <a:buNone/>
            </a:pPr>
            <a:r>
              <a:rPr b="1" i="0" lang="en-US" sz="1350" u="none" cap="none" strike="noStrike">
                <a:solidFill>
                  <a:srgbClr val="0B462D"/>
                </a:solidFill>
                <a:latin typeface="Cairo"/>
                <a:ea typeface="Cairo"/>
                <a:cs typeface="Cairo"/>
                <a:sym typeface="Cairo"/>
              </a:rPr>
              <a:t>الابتسامة وبشاشة الوجه:</a:t>
            </a:r>
            <a:endParaRPr/>
          </a:p>
        </p:txBody>
      </p:sp>
      <p:sp>
        <p:nvSpPr>
          <p:cNvPr id="196" name="Google Shape;196;p21"/>
          <p:cNvSpPr txBox="1"/>
          <p:nvPr/>
        </p:nvSpPr>
        <p:spPr>
          <a:xfrm>
            <a:off x="1571625" y="3538537"/>
            <a:ext cx="8620125" cy="561975"/>
          </a:xfrm>
          <a:prstGeom prst="rect">
            <a:avLst/>
          </a:prstGeom>
          <a:noFill/>
          <a:ln>
            <a:noFill/>
          </a:ln>
        </p:spPr>
        <p:txBody>
          <a:bodyPr anchorCtr="0" anchor="t" bIns="0" lIns="228600" spcFirstLastPara="1" rIns="0" wrap="square" tIns="0">
            <a:spAutoFit/>
          </a:bodyPr>
          <a:lstStyle/>
          <a:p>
            <a:pPr indent="0" lvl="0" marL="0" marR="0" rtl="0" algn="r">
              <a:lnSpc>
                <a:spcPct val="150000"/>
              </a:lnSpc>
              <a:spcBef>
                <a:spcPts val="0"/>
              </a:spcBef>
              <a:spcAft>
                <a:spcPts val="0"/>
              </a:spcAft>
              <a:buNone/>
            </a:pPr>
            <a:r>
              <a:rPr b="1" i="0" lang="en-US" sz="1350" u="none" cap="none" strike="noStrike">
                <a:solidFill>
                  <a:srgbClr val="0B462D"/>
                </a:solidFill>
                <a:latin typeface="Cairo"/>
                <a:ea typeface="Cairo"/>
                <a:cs typeface="Cairo"/>
                <a:sym typeface="Cairo"/>
              </a:rPr>
              <a:t>نبرة الصوت الهادئة والمنخفضة:</a:t>
            </a:r>
            <a:endParaRPr/>
          </a:p>
        </p:txBody>
      </p:sp>
      <p:sp>
        <p:nvSpPr>
          <p:cNvPr id="197" name="Google Shape;197;p21"/>
          <p:cNvSpPr txBox="1"/>
          <p:nvPr/>
        </p:nvSpPr>
        <p:spPr>
          <a:xfrm>
            <a:off x="1571625" y="4338637"/>
            <a:ext cx="8620125" cy="561975"/>
          </a:xfrm>
          <a:prstGeom prst="rect">
            <a:avLst/>
          </a:prstGeom>
          <a:noFill/>
          <a:ln>
            <a:noFill/>
          </a:ln>
        </p:spPr>
        <p:txBody>
          <a:bodyPr anchorCtr="0" anchor="t" bIns="0" lIns="257175" spcFirstLastPara="1" rIns="0" wrap="square" tIns="0">
            <a:spAutoFit/>
          </a:bodyPr>
          <a:lstStyle/>
          <a:p>
            <a:pPr indent="0" lvl="0" marL="0" marR="0" rtl="0" algn="r">
              <a:lnSpc>
                <a:spcPct val="150000"/>
              </a:lnSpc>
              <a:spcBef>
                <a:spcPts val="0"/>
              </a:spcBef>
              <a:spcAft>
                <a:spcPts val="0"/>
              </a:spcAft>
              <a:buNone/>
            </a:pPr>
            <a:r>
              <a:rPr b="1" i="0" lang="en-US" sz="1350" u="none" cap="none" strike="noStrike">
                <a:solidFill>
                  <a:srgbClr val="0B462D"/>
                </a:solidFill>
                <a:latin typeface="Cairo"/>
                <a:ea typeface="Cairo"/>
                <a:cs typeface="Cairo"/>
                <a:sym typeface="Cairo"/>
              </a:rPr>
              <a:t>مراعاة خصوصية المخاطب لغوياً:</a:t>
            </a:r>
            <a:endParaRPr/>
          </a:p>
        </p:txBody>
      </p:sp>
      <p:sp>
        <p:nvSpPr>
          <p:cNvPr id="198" name="Google Shape;198;p21"/>
          <p:cNvSpPr txBox="1"/>
          <p:nvPr/>
        </p:nvSpPr>
        <p:spPr>
          <a:xfrm>
            <a:off x="1571625" y="3071812"/>
            <a:ext cx="8620125" cy="228600"/>
          </a:xfrm>
          <a:prstGeom prst="rect">
            <a:avLst/>
          </a:prstGeom>
          <a:noFill/>
          <a:ln>
            <a:noFill/>
          </a:ln>
        </p:spPr>
        <p:txBody>
          <a:bodyPr anchorCtr="0" anchor="t" bIns="0" lIns="0" spcFirstLastPara="1" rIns="0" wrap="square" tIns="0">
            <a:spAutoFit/>
          </a:bodyPr>
          <a:lstStyle/>
          <a:p>
            <a:pPr indent="0" lvl="0" marL="0" marR="0" rtl="0" algn="r">
              <a:lnSpc>
                <a:spcPct val="150000"/>
              </a:lnSpc>
              <a:spcBef>
                <a:spcPts val="0"/>
              </a:spcBef>
              <a:spcAft>
                <a:spcPts val="0"/>
              </a:spcAft>
              <a:buNone/>
            </a:pPr>
            <a:r>
              <a:rPr b="0" i="0" lang="en-US" sz="1200" u="none" cap="none" strike="noStrike">
                <a:solidFill>
                  <a:srgbClr val="1E293B"/>
                </a:solidFill>
                <a:latin typeface="Cairo"/>
                <a:ea typeface="Cairo"/>
                <a:cs typeface="Cairo"/>
                <a:sym typeface="Cairo"/>
              </a:rPr>
              <a:t>الابتسامة هي المفتاح الصامت للقلوب؛ تمنح المتلقي إحساساً فورياً بالأمان والود المتبادل عند بدء أي تواصل لغوي.</a:t>
            </a:r>
            <a:endParaRPr/>
          </a:p>
        </p:txBody>
      </p:sp>
      <p:sp>
        <p:nvSpPr>
          <p:cNvPr id="199" name="Google Shape;199;p21"/>
          <p:cNvSpPr txBox="1"/>
          <p:nvPr/>
        </p:nvSpPr>
        <p:spPr>
          <a:xfrm>
            <a:off x="1571625" y="3871912"/>
            <a:ext cx="8620125" cy="228600"/>
          </a:xfrm>
          <a:prstGeom prst="rect">
            <a:avLst/>
          </a:prstGeom>
          <a:noFill/>
          <a:ln>
            <a:noFill/>
          </a:ln>
        </p:spPr>
        <p:txBody>
          <a:bodyPr anchorCtr="0" anchor="t" bIns="0" lIns="0" spcFirstLastPara="1" rIns="0" wrap="square" tIns="0">
            <a:spAutoFit/>
          </a:bodyPr>
          <a:lstStyle/>
          <a:p>
            <a:pPr indent="0" lvl="0" marL="0" marR="0" rtl="0" algn="r">
              <a:lnSpc>
                <a:spcPct val="150000"/>
              </a:lnSpc>
              <a:spcBef>
                <a:spcPts val="0"/>
              </a:spcBef>
              <a:spcAft>
                <a:spcPts val="0"/>
              </a:spcAft>
              <a:buNone/>
            </a:pPr>
            <a:r>
              <a:rPr b="0" i="0" lang="en-US" sz="1200" u="none" cap="none" strike="noStrike">
                <a:solidFill>
                  <a:srgbClr val="1E293B"/>
                </a:solidFill>
                <a:latin typeface="Cairo"/>
                <a:ea typeface="Cairo"/>
                <a:cs typeface="Cairo"/>
                <a:sym typeface="Cairo"/>
              </a:rPr>
              <a:t>تحدث بصوت هادئ غير مرتفع، وراعِ مخارج الحروف لاسيما التنوين والمد لتبدو كلماتك معبرة وصادقة وتلقائية.</a:t>
            </a:r>
            <a:endParaRPr/>
          </a:p>
        </p:txBody>
      </p:sp>
      <p:sp>
        <p:nvSpPr>
          <p:cNvPr id="200" name="Google Shape;200;p21"/>
          <p:cNvSpPr txBox="1"/>
          <p:nvPr/>
        </p:nvSpPr>
        <p:spPr>
          <a:xfrm>
            <a:off x="1571625" y="4672012"/>
            <a:ext cx="8620125" cy="228600"/>
          </a:xfrm>
          <a:prstGeom prst="rect">
            <a:avLst/>
          </a:prstGeom>
          <a:noFill/>
          <a:ln>
            <a:noFill/>
          </a:ln>
        </p:spPr>
        <p:txBody>
          <a:bodyPr anchorCtr="0" anchor="t" bIns="0" lIns="0" spcFirstLastPara="1" rIns="0" wrap="square" tIns="0">
            <a:spAutoFit/>
          </a:bodyPr>
          <a:lstStyle/>
          <a:p>
            <a:pPr indent="0" lvl="0" marL="0" marR="0" rtl="0" algn="r">
              <a:lnSpc>
                <a:spcPct val="150000"/>
              </a:lnSpc>
              <a:spcBef>
                <a:spcPts val="0"/>
              </a:spcBef>
              <a:spcAft>
                <a:spcPts val="0"/>
              </a:spcAft>
              <a:buNone/>
            </a:pPr>
            <a:r>
              <a:rPr b="0" i="0" lang="en-US" sz="1200" u="none" cap="none" strike="noStrike">
                <a:solidFill>
                  <a:srgbClr val="1E293B"/>
                </a:solidFill>
                <a:latin typeface="Cairo"/>
                <a:ea typeface="Cairo"/>
                <a:cs typeface="Cairo"/>
                <a:sym typeface="Cairo"/>
              </a:rPr>
              <a:t>ميّز دائماً بين المذكر والمؤنث في نهايات الحروف (مثل: من فضلكَ / من فضلكِ) لتظهر دقة لغوية واهتماماً فائقاً بالتفاصيل.</a:t>
            </a:r>
            <a:endParaRPr/>
          </a:p>
        </p:txBody>
      </p:sp>
      <p:pic>
        <p:nvPicPr>
          <p:cNvPr descr="image.png" id="201" name="Google Shape;201;p21"/>
          <p:cNvPicPr preferRelativeResize="0"/>
          <p:nvPr/>
        </p:nvPicPr>
        <p:blipFill rotWithShape="1">
          <a:blip r:embed="rId4">
            <a:alphaModFix/>
          </a:blip>
          <a:srcRect b="0" l="0" r="0" t="0"/>
          <a:stretch/>
        </p:blipFill>
        <p:spPr>
          <a:xfrm>
            <a:off x="10391775" y="2776537"/>
            <a:ext cx="228600" cy="247650"/>
          </a:xfrm>
          <a:prstGeom prst="rect">
            <a:avLst/>
          </a:prstGeom>
          <a:noFill/>
          <a:ln>
            <a:noFill/>
          </a:ln>
        </p:spPr>
      </p:pic>
      <p:pic>
        <p:nvPicPr>
          <p:cNvPr descr="image.png" id="202" name="Google Shape;202;p21"/>
          <p:cNvPicPr preferRelativeResize="0"/>
          <p:nvPr/>
        </p:nvPicPr>
        <p:blipFill rotWithShape="1">
          <a:blip r:embed="rId5">
            <a:alphaModFix/>
          </a:blip>
          <a:srcRect b="0" l="0" r="0" t="0"/>
          <a:stretch/>
        </p:blipFill>
        <p:spPr>
          <a:xfrm>
            <a:off x="10391775" y="3576637"/>
            <a:ext cx="228600" cy="247650"/>
          </a:xfrm>
          <a:prstGeom prst="rect">
            <a:avLst/>
          </a:prstGeom>
          <a:noFill/>
          <a:ln>
            <a:noFill/>
          </a:ln>
        </p:spPr>
      </p:pic>
      <p:pic>
        <p:nvPicPr>
          <p:cNvPr descr="image.png" id="203" name="Google Shape;203;p21"/>
          <p:cNvPicPr preferRelativeResize="0"/>
          <p:nvPr/>
        </p:nvPicPr>
        <p:blipFill rotWithShape="1">
          <a:blip r:embed="rId6">
            <a:alphaModFix/>
          </a:blip>
          <a:srcRect b="0" l="0" r="0" t="0"/>
          <a:stretch/>
        </p:blipFill>
        <p:spPr>
          <a:xfrm>
            <a:off x="10363200" y="4376737"/>
            <a:ext cx="257175" cy="247650"/>
          </a:xfrm>
          <a:prstGeom prst="rect">
            <a:avLst/>
          </a:prstGeom>
          <a:noFill/>
          <a:ln>
            <a:noFill/>
          </a:ln>
        </p:spPr>
      </p:pic>
      <p:sp>
        <p:nvSpPr>
          <p:cNvPr id="204" name="Google Shape;204;p21"/>
          <p:cNvSpPr txBox="1"/>
          <p:nvPr/>
        </p:nvSpPr>
        <p:spPr>
          <a:xfrm>
            <a:off x="235743" y="571500"/>
            <a:ext cx="11051381" cy="6858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en-US" sz="2850" u="none" cap="none" strike="noStrike">
                <a:solidFill>
                  <a:srgbClr val="0B462D"/>
                </a:solidFill>
                <a:latin typeface="Cairo"/>
                <a:ea typeface="Cairo"/>
                <a:cs typeface="Cairo"/>
                <a:sym typeface="Cairo"/>
              </a:rPr>
              <a:t>قَوَاعِدُ التَّحَدُّثِ بِلَبَاقَةٍ</a:t>
            </a:r>
            <a:endParaRPr/>
          </a:p>
        </p:txBody>
      </p:sp>
      <p:sp>
        <p:nvSpPr>
          <p:cNvPr id="205" name="Google Shape;205;p21"/>
          <p:cNvSpPr/>
          <p:nvPr/>
        </p:nvSpPr>
        <p:spPr>
          <a:xfrm>
            <a:off x="11372850" y="571500"/>
            <a:ext cx="57150" cy="685800"/>
          </a:xfrm>
          <a:prstGeom prst="rect">
            <a:avLst/>
          </a:prstGeom>
          <a:solidFill>
            <a:srgbClr val="C5A8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7F2"/>
        </a:solidFill>
      </p:bgPr>
    </p:bg>
    <p:spTree>
      <p:nvGrpSpPr>
        <p:cNvPr id="209" name="Shape 209"/>
        <p:cNvGrpSpPr/>
        <p:nvPr/>
      </p:nvGrpSpPr>
      <p:grpSpPr>
        <a:xfrm>
          <a:off x="0" y="0"/>
          <a:ext cx="0" cy="0"/>
          <a:chOff x="0" y="0"/>
          <a:chExt cx="0" cy="0"/>
        </a:xfrm>
      </p:grpSpPr>
      <p:pic>
        <p:nvPicPr>
          <p:cNvPr descr="image.png" id="210" name="Google Shape;210;p22"/>
          <p:cNvPicPr preferRelativeResize="0"/>
          <p:nvPr/>
        </p:nvPicPr>
        <p:blipFill rotWithShape="1">
          <a:blip r:embed="rId3">
            <a:alphaModFix/>
          </a:blip>
          <a:srcRect b="0" l="0" r="0" t="0"/>
          <a:stretch/>
        </p:blipFill>
        <p:spPr>
          <a:xfrm>
            <a:off x="0" y="0"/>
            <a:ext cx="12192000" cy="6858000"/>
          </a:xfrm>
          <a:prstGeom prst="rect">
            <a:avLst/>
          </a:prstGeom>
          <a:noFill/>
          <a:ln>
            <a:noFill/>
          </a:ln>
        </p:spPr>
      </p:pic>
      <p:graphicFrame>
        <p:nvGraphicFramePr>
          <p:cNvPr id="211" name="Google Shape;211;p22"/>
          <p:cNvGraphicFramePr/>
          <p:nvPr/>
        </p:nvGraphicFramePr>
        <p:xfrm>
          <a:off x="762000" y="2038350"/>
          <a:ext cx="3000000" cy="3000000"/>
        </p:xfrm>
        <a:graphic>
          <a:graphicData uri="http://schemas.openxmlformats.org/drawingml/2006/table">
            <a:tbl>
              <a:tblPr bandRow="1" firstRow="1">
                <a:noFill/>
                <a:tableStyleId>{BE10651D-AD41-49F3-BC60-36E035EC832F}</a:tableStyleId>
              </a:tblPr>
              <a:tblGrid>
                <a:gridCol w="2204150"/>
                <a:gridCol w="2862400"/>
                <a:gridCol w="2639625"/>
                <a:gridCol w="2961825"/>
              </a:tblGrid>
              <a:tr h="760100">
                <a:tc>
                  <a:txBody>
                    <a:bodyPr/>
                    <a:lstStyle/>
                    <a:p>
                      <a:pPr indent="0" lvl="0" marL="0" marR="0" rtl="0" algn="r">
                        <a:spcBef>
                          <a:spcPts val="0"/>
                        </a:spcBef>
                        <a:spcAft>
                          <a:spcPts val="0"/>
                        </a:spcAft>
                        <a:buNone/>
                      </a:pPr>
                      <a:r>
                        <a:rPr b="1" i="0" lang="en-US" sz="1500" u="none" cap="none" strike="noStrike">
                          <a:solidFill>
                            <a:srgbClr val="FFFFFF"/>
                          </a:solidFill>
                          <a:latin typeface="Cairo"/>
                          <a:ea typeface="Cairo"/>
                          <a:cs typeface="Cairo"/>
                          <a:sym typeface="Cairo"/>
                        </a:rPr>
                        <a:t>الكلمة بالعربية (Arabic)</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B462D"/>
                    </a:solidFill>
                  </a:tcPr>
                </a:tc>
                <a:tc>
                  <a:txBody>
                    <a:bodyPr/>
                    <a:lstStyle/>
                    <a:p>
                      <a:pPr indent="0" lvl="0" marL="0" marR="0" rtl="0" algn="r">
                        <a:spcBef>
                          <a:spcPts val="0"/>
                        </a:spcBef>
                        <a:spcAft>
                          <a:spcPts val="0"/>
                        </a:spcAft>
                        <a:buNone/>
                      </a:pPr>
                      <a:r>
                        <a:rPr b="1" i="0" lang="en-US" sz="1500" u="none" cap="none" strike="noStrike">
                          <a:solidFill>
                            <a:srgbClr val="FFFFFF"/>
                          </a:solidFill>
                          <a:latin typeface="Cairo"/>
                          <a:ea typeface="Cairo"/>
                          <a:cs typeface="Cairo"/>
                          <a:sym typeface="Cairo"/>
                        </a:rPr>
                        <a:t>النطق الصوتي (Transliteration)</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B462D"/>
                    </a:solidFill>
                  </a:tcPr>
                </a:tc>
                <a:tc>
                  <a:txBody>
                    <a:bodyPr/>
                    <a:lstStyle/>
                    <a:p>
                      <a:pPr indent="0" lvl="0" marL="0" marR="0" rtl="0" algn="r">
                        <a:spcBef>
                          <a:spcPts val="0"/>
                        </a:spcBef>
                        <a:spcAft>
                          <a:spcPts val="0"/>
                        </a:spcAft>
                        <a:buNone/>
                      </a:pPr>
                      <a:r>
                        <a:rPr b="1" i="0" lang="en-US" sz="1500" u="none" cap="none" strike="noStrike">
                          <a:solidFill>
                            <a:srgbClr val="FFFFFF"/>
                          </a:solidFill>
                          <a:latin typeface="Cairo"/>
                          <a:ea typeface="Cairo"/>
                          <a:cs typeface="Cairo"/>
                          <a:sym typeface="Cairo"/>
                        </a:rPr>
                        <a:t>المعنى بالإنجليزية (Meaning)</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B462D"/>
                    </a:solidFill>
                  </a:tcPr>
                </a:tc>
                <a:tc>
                  <a:txBody>
                    <a:bodyPr/>
                    <a:lstStyle/>
                    <a:p>
                      <a:pPr indent="0" lvl="0" marL="0" marR="0" rtl="0" algn="r">
                        <a:spcBef>
                          <a:spcPts val="0"/>
                        </a:spcBef>
                        <a:spcAft>
                          <a:spcPts val="0"/>
                        </a:spcAft>
                        <a:buNone/>
                      </a:pPr>
                      <a:r>
                        <a:rPr b="1" i="0" lang="en-US" sz="1500" u="none" cap="none" strike="noStrike">
                          <a:solidFill>
                            <a:srgbClr val="FFFFFF"/>
                          </a:solidFill>
                          <a:latin typeface="Cairo"/>
                          <a:ea typeface="Cairo"/>
                          <a:cs typeface="Cairo"/>
                          <a:sym typeface="Cairo"/>
                        </a:rPr>
                        <a:t>السياق والرد المناسب (Context)</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B462D"/>
                    </a:solidFill>
                  </a:tcPr>
                </a:tc>
              </a:tr>
              <a:tr h="760100">
                <a:tc>
                  <a:txBody>
                    <a:bodyPr/>
                    <a:lstStyle/>
                    <a:p>
                      <a:pPr indent="0" lvl="0" marL="0" marR="0" rtl="0" algn="r">
                        <a:spcBef>
                          <a:spcPts val="0"/>
                        </a:spcBef>
                        <a:spcAft>
                          <a:spcPts val="0"/>
                        </a:spcAft>
                        <a:buNone/>
                      </a:pPr>
                      <a:r>
                        <a:rPr b="1" i="0" lang="en-US" sz="1650" u="none" cap="none" strike="noStrike">
                          <a:solidFill>
                            <a:srgbClr val="0B462D"/>
                          </a:solidFill>
                          <a:latin typeface="Cairo"/>
                          <a:ea typeface="Cairo"/>
                          <a:cs typeface="Cairo"/>
                          <a:sym typeface="Cairo"/>
                        </a:rPr>
                        <a:t>نَعَمْ، مِنْ فَضْلِكَ</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r">
                        <a:spcBef>
                          <a:spcPts val="0"/>
                        </a:spcBef>
                        <a:spcAft>
                          <a:spcPts val="0"/>
                        </a:spcAft>
                        <a:buNone/>
                      </a:pPr>
                      <a:r>
                        <a:rPr b="0" i="0" lang="en-US" sz="1350" u="none" cap="none" strike="noStrike">
                          <a:solidFill>
                            <a:srgbClr val="1E293B"/>
                          </a:solidFill>
                          <a:latin typeface="Cairo"/>
                          <a:ea typeface="Cairo"/>
                          <a:cs typeface="Cairo"/>
                          <a:sym typeface="Cairo"/>
                        </a:rPr>
                        <a:t>Na'am, min fadlik</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r">
                        <a:spcBef>
                          <a:spcPts val="0"/>
                        </a:spcBef>
                        <a:spcAft>
                          <a:spcPts val="0"/>
                        </a:spcAft>
                        <a:buNone/>
                      </a:pPr>
                      <a:r>
                        <a:rPr b="0" i="0" lang="en-US" sz="1350" u="none" cap="none" strike="noStrike">
                          <a:solidFill>
                            <a:srgbClr val="1E293B"/>
                          </a:solidFill>
                          <a:latin typeface="Plus Jakarta Sans Medium"/>
                          <a:ea typeface="Plus Jakarta Sans Medium"/>
                          <a:cs typeface="Plus Jakarta Sans Medium"/>
                          <a:sym typeface="Plus Jakarta Sans Medium"/>
                        </a:rPr>
                        <a:t>Yes, please</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r">
                        <a:spcBef>
                          <a:spcPts val="0"/>
                        </a:spcBef>
                        <a:spcAft>
                          <a:spcPts val="0"/>
                        </a:spcAft>
                        <a:buNone/>
                      </a:pPr>
                      <a:r>
                        <a:rPr b="0" i="0" lang="en-US" sz="1350" u="none" cap="none" strike="noStrike">
                          <a:solidFill>
                            <a:srgbClr val="1E293B"/>
                          </a:solidFill>
                          <a:latin typeface="Cairo"/>
                          <a:ea typeface="Cairo"/>
                          <a:cs typeface="Cairo"/>
                          <a:sym typeface="Cairo"/>
                        </a:rPr>
                        <a:t>قبول خدمة أو تقديم طلب بأدب</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r>
              <a:tr h="760100">
                <a:tc>
                  <a:txBody>
                    <a:bodyPr/>
                    <a:lstStyle/>
                    <a:p>
                      <a:pPr indent="0" lvl="0" marL="0" marR="0" rtl="0" algn="r">
                        <a:spcBef>
                          <a:spcPts val="0"/>
                        </a:spcBef>
                        <a:spcAft>
                          <a:spcPts val="0"/>
                        </a:spcAft>
                        <a:buNone/>
                      </a:pPr>
                      <a:r>
                        <a:rPr b="1" i="0" lang="en-US" sz="1650" u="none" cap="none" strike="noStrike">
                          <a:solidFill>
                            <a:srgbClr val="0B462D"/>
                          </a:solidFill>
                          <a:latin typeface="Cairo"/>
                          <a:ea typeface="Cairo"/>
                          <a:cs typeface="Cairo"/>
                          <a:sym typeface="Cairo"/>
                        </a:rPr>
                        <a:t>لَا، شُكْرًا</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r">
                        <a:spcBef>
                          <a:spcPts val="0"/>
                        </a:spcBef>
                        <a:spcAft>
                          <a:spcPts val="0"/>
                        </a:spcAft>
                        <a:buNone/>
                      </a:pPr>
                      <a:r>
                        <a:rPr b="0" i="0" lang="en-US" sz="1350" u="none" cap="none" strike="noStrike">
                          <a:solidFill>
                            <a:srgbClr val="1E293B"/>
                          </a:solidFill>
                          <a:latin typeface="Cairo"/>
                          <a:ea typeface="Cairo"/>
                          <a:cs typeface="Cairo"/>
                          <a:sym typeface="Cairo"/>
                        </a:rPr>
                        <a:t>Lā, shukran</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r">
                        <a:spcBef>
                          <a:spcPts val="0"/>
                        </a:spcBef>
                        <a:spcAft>
                          <a:spcPts val="0"/>
                        </a:spcAft>
                        <a:buNone/>
                      </a:pPr>
                      <a:r>
                        <a:rPr b="0" i="0" lang="en-US" sz="1350" u="none" cap="none" strike="noStrike">
                          <a:solidFill>
                            <a:srgbClr val="1E293B"/>
                          </a:solidFill>
                          <a:latin typeface="Plus Jakarta Sans Medium"/>
                          <a:ea typeface="Plus Jakarta Sans Medium"/>
                          <a:cs typeface="Plus Jakarta Sans Medium"/>
                          <a:sym typeface="Plus Jakarta Sans Medium"/>
                        </a:rPr>
                        <a:t>No, thanks</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r">
                        <a:spcBef>
                          <a:spcPts val="0"/>
                        </a:spcBef>
                        <a:spcAft>
                          <a:spcPts val="0"/>
                        </a:spcAft>
                        <a:buNone/>
                      </a:pPr>
                      <a:r>
                        <a:rPr b="0" i="0" lang="en-US" sz="1350" u="none" cap="none" strike="noStrike">
                          <a:solidFill>
                            <a:srgbClr val="1E293B"/>
                          </a:solidFill>
                          <a:latin typeface="Cairo"/>
                          <a:ea typeface="Cairo"/>
                          <a:cs typeface="Cairo"/>
                          <a:sym typeface="Cairo"/>
                        </a:rPr>
                        <a:t>رفض مهذب للعروض والخدمات</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r>
              <a:tr h="760100">
                <a:tc>
                  <a:txBody>
                    <a:bodyPr/>
                    <a:lstStyle/>
                    <a:p>
                      <a:pPr indent="0" lvl="0" marL="0" marR="0" rtl="0" algn="r">
                        <a:spcBef>
                          <a:spcPts val="0"/>
                        </a:spcBef>
                        <a:spcAft>
                          <a:spcPts val="0"/>
                        </a:spcAft>
                        <a:buNone/>
                      </a:pPr>
                      <a:r>
                        <a:rPr b="1" i="0" lang="en-US" sz="1650" u="none" cap="none" strike="noStrike">
                          <a:solidFill>
                            <a:srgbClr val="0B462D"/>
                          </a:solidFill>
                          <a:latin typeface="Cairo"/>
                          <a:ea typeface="Cairo"/>
                          <a:cs typeface="Cairo"/>
                          <a:sym typeface="Cairo"/>
                        </a:rPr>
                        <a:t>آسِفٌ</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r">
                        <a:spcBef>
                          <a:spcPts val="0"/>
                        </a:spcBef>
                        <a:spcAft>
                          <a:spcPts val="0"/>
                        </a:spcAft>
                        <a:buNone/>
                      </a:pPr>
                      <a:r>
                        <a:rPr b="0" i="0" lang="en-US" sz="1350" u="none" cap="none" strike="noStrike">
                          <a:solidFill>
                            <a:srgbClr val="1E293B"/>
                          </a:solidFill>
                          <a:latin typeface="Cairo"/>
                          <a:ea typeface="Cairo"/>
                          <a:cs typeface="Cairo"/>
                          <a:sym typeface="Cairo"/>
                        </a:rPr>
                        <a:t>Āsif</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r">
                        <a:spcBef>
                          <a:spcPts val="0"/>
                        </a:spcBef>
                        <a:spcAft>
                          <a:spcPts val="0"/>
                        </a:spcAft>
                        <a:buNone/>
                      </a:pPr>
                      <a:r>
                        <a:rPr b="0" i="0" lang="en-US" sz="1350" u="none" cap="none" strike="noStrike">
                          <a:solidFill>
                            <a:srgbClr val="1E293B"/>
                          </a:solidFill>
                          <a:latin typeface="Plus Jakarta Sans Medium"/>
                          <a:ea typeface="Plus Jakarta Sans Medium"/>
                          <a:cs typeface="Plus Jakarta Sans Medium"/>
                          <a:sym typeface="Plus Jakarta Sans Medium"/>
                        </a:rPr>
                        <a:t>Sorry (m)</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r">
                        <a:spcBef>
                          <a:spcPts val="0"/>
                        </a:spcBef>
                        <a:spcAft>
                          <a:spcPts val="0"/>
                        </a:spcAft>
                        <a:buNone/>
                      </a:pPr>
                      <a:r>
                        <a:rPr b="0" i="0" lang="en-US" sz="1350" u="none" cap="none" strike="noStrike">
                          <a:solidFill>
                            <a:srgbClr val="1E293B"/>
                          </a:solidFill>
                          <a:latin typeface="Cairo"/>
                          <a:ea typeface="Cairo"/>
                          <a:cs typeface="Cairo"/>
                          <a:sym typeface="Cairo"/>
                        </a:rPr>
                        <a:t>الاعتذار عن خطأ ويرد عليه بـ (لا مشكلة)</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r>
              <a:tr h="760100">
                <a:tc>
                  <a:txBody>
                    <a:bodyPr/>
                    <a:lstStyle/>
                    <a:p>
                      <a:pPr indent="0" lvl="0" marL="0" marR="0" rtl="0" algn="r">
                        <a:spcBef>
                          <a:spcPts val="0"/>
                        </a:spcBef>
                        <a:spcAft>
                          <a:spcPts val="0"/>
                        </a:spcAft>
                        <a:buNone/>
                      </a:pPr>
                      <a:r>
                        <a:rPr b="1" i="0" lang="en-US" sz="1650" u="none" cap="none" strike="noStrike">
                          <a:solidFill>
                            <a:srgbClr val="0B462D"/>
                          </a:solidFill>
                          <a:latin typeface="Cairo"/>
                          <a:ea typeface="Cairo"/>
                          <a:cs typeface="Cairo"/>
                          <a:sym typeface="Cairo"/>
                        </a:rPr>
                        <a:t>مَعْذِرَةً</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r">
                        <a:spcBef>
                          <a:spcPts val="0"/>
                        </a:spcBef>
                        <a:spcAft>
                          <a:spcPts val="0"/>
                        </a:spcAft>
                        <a:buNone/>
                      </a:pPr>
                      <a:r>
                        <a:rPr b="0" i="0" lang="en-US" sz="1350" u="none" cap="none" strike="noStrike">
                          <a:solidFill>
                            <a:srgbClr val="1E293B"/>
                          </a:solidFill>
                          <a:latin typeface="Cairo"/>
                          <a:ea typeface="Cairo"/>
                          <a:cs typeface="Cairo"/>
                          <a:sym typeface="Cairo"/>
                        </a:rPr>
                        <a:t>Ma'dhiratan</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r">
                        <a:spcBef>
                          <a:spcPts val="0"/>
                        </a:spcBef>
                        <a:spcAft>
                          <a:spcPts val="0"/>
                        </a:spcAft>
                        <a:buNone/>
                      </a:pPr>
                      <a:r>
                        <a:rPr b="0" i="0" lang="en-US" sz="1350" u="none" cap="none" strike="noStrike">
                          <a:solidFill>
                            <a:srgbClr val="1E293B"/>
                          </a:solidFill>
                          <a:latin typeface="Plus Jakarta Sans Medium"/>
                          <a:ea typeface="Plus Jakarta Sans Medium"/>
                          <a:cs typeface="Plus Jakarta Sans Medium"/>
                          <a:sym typeface="Plus Jakarta Sans Medium"/>
                        </a:rPr>
                        <a:t>Excuse me</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r">
                        <a:spcBef>
                          <a:spcPts val="0"/>
                        </a:spcBef>
                        <a:spcAft>
                          <a:spcPts val="0"/>
                        </a:spcAft>
                        <a:buNone/>
                      </a:pPr>
                      <a:r>
                        <a:rPr b="0" i="0" lang="en-US" sz="1350" u="none" cap="none" strike="noStrike">
                          <a:solidFill>
                            <a:srgbClr val="1E293B"/>
                          </a:solidFill>
                          <a:latin typeface="Cairo"/>
                          <a:ea typeface="Cairo"/>
                          <a:cs typeface="Cairo"/>
                          <a:sym typeface="Cairo"/>
                        </a:rPr>
                        <a:t>لطلب الانتباه أو عند المقاطعة اللطيفة</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r>
            </a:tbl>
          </a:graphicData>
        </a:graphic>
      </p:graphicFrame>
      <p:sp>
        <p:nvSpPr>
          <p:cNvPr id="212" name="Google Shape;212;p22"/>
          <p:cNvSpPr/>
          <p:nvPr/>
        </p:nvSpPr>
        <p:spPr>
          <a:xfrm>
            <a:off x="9225855" y="2905125"/>
            <a:ext cx="2204144" cy="19050"/>
          </a:xfrm>
          <a:prstGeom prst="rect">
            <a:avLst/>
          </a:prstGeom>
          <a:solidFill>
            <a:srgbClr val="C5A8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3" name="Google Shape;213;p22"/>
          <p:cNvSpPr/>
          <p:nvPr/>
        </p:nvSpPr>
        <p:spPr>
          <a:xfrm>
            <a:off x="6363444" y="2905125"/>
            <a:ext cx="2862411" cy="19050"/>
          </a:xfrm>
          <a:prstGeom prst="rect">
            <a:avLst/>
          </a:prstGeom>
          <a:solidFill>
            <a:srgbClr val="C5A8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4" name="Google Shape;214;p22"/>
          <p:cNvSpPr/>
          <p:nvPr/>
        </p:nvSpPr>
        <p:spPr>
          <a:xfrm>
            <a:off x="3723828" y="2905125"/>
            <a:ext cx="2639615" cy="19050"/>
          </a:xfrm>
          <a:prstGeom prst="rect">
            <a:avLst/>
          </a:prstGeom>
          <a:solidFill>
            <a:srgbClr val="C5A8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5" name="Google Shape;215;p22"/>
          <p:cNvSpPr/>
          <p:nvPr/>
        </p:nvSpPr>
        <p:spPr>
          <a:xfrm>
            <a:off x="762000" y="2905125"/>
            <a:ext cx="2961828" cy="19050"/>
          </a:xfrm>
          <a:prstGeom prst="rect">
            <a:avLst/>
          </a:prstGeom>
          <a:solidFill>
            <a:srgbClr val="C5A8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6" name="Google Shape;216;p22"/>
          <p:cNvSpPr/>
          <p:nvPr/>
        </p:nvSpPr>
        <p:spPr>
          <a:xfrm>
            <a:off x="9225855" y="3548062"/>
            <a:ext cx="2204144" cy="9525"/>
          </a:xfrm>
          <a:prstGeom prst="rect">
            <a:avLst/>
          </a:prstGeom>
          <a:solidFill>
            <a:srgbClr val="E9EC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7" name="Google Shape;217;p22"/>
          <p:cNvSpPr/>
          <p:nvPr/>
        </p:nvSpPr>
        <p:spPr>
          <a:xfrm>
            <a:off x="6363444" y="3548062"/>
            <a:ext cx="2862411" cy="9525"/>
          </a:xfrm>
          <a:prstGeom prst="rect">
            <a:avLst/>
          </a:prstGeom>
          <a:solidFill>
            <a:srgbClr val="E9EC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8" name="Google Shape;218;p22"/>
          <p:cNvSpPr/>
          <p:nvPr/>
        </p:nvSpPr>
        <p:spPr>
          <a:xfrm>
            <a:off x="3723828" y="3548062"/>
            <a:ext cx="2639615" cy="9525"/>
          </a:xfrm>
          <a:prstGeom prst="rect">
            <a:avLst/>
          </a:prstGeom>
          <a:solidFill>
            <a:srgbClr val="E9EC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9" name="Google Shape;219;p22"/>
          <p:cNvSpPr/>
          <p:nvPr/>
        </p:nvSpPr>
        <p:spPr>
          <a:xfrm>
            <a:off x="762000" y="3548062"/>
            <a:ext cx="2961828" cy="9525"/>
          </a:xfrm>
          <a:prstGeom prst="rect">
            <a:avLst/>
          </a:prstGeom>
          <a:solidFill>
            <a:srgbClr val="E9EC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0" name="Google Shape;220;p22"/>
          <p:cNvSpPr/>
          <p:nvPr/>
        </p:nvSpPr>
        <p:spPr>
          <a:xfrm>
            <a:off x="9225855" y="4176712"/>
            <a:ext cx="2204144" cy="9525"/>
          </a:xfrm>
          <a:prstGeom prst="rect">
            <a:avLst/>
          </a:prstGeom>
          <a:solidFill>
            <a:srgbClr val="E9EC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1" name="Google Shape;221;p22"/>
          <p:cNvSpPr/>
          <p:nvPr/>
        </p:nvSpPr>
        <p:spPr>
          <a:xfrm>
            <a:off x="6363444" y="4176712"/>
            <a:ext cx="2862411" cy="9525"/>
          </a:xfrm>
          <a:prstGeom prst="rect">
            <a:avLst/>
          </a:prstGeom>
          <a:solidFill>
            <a:srgbClr val="E9EC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2" name="Google Shape;222;p22"/>
          <p:cNvSpPr/>
          <p:nvPr/>
        </p:nvSpPr>
        <p:spPr>
          <a:xfrm>
            <a:off x="3723828" y="4176712"/>
            <a:ext cx="2639615" cy="9525"/>
          </a:xfrm>
          <a:prstGeom prst="rect">
            <a:avLst/>
          </a:prstGeom>
          <a:solidFill>
            <a:srgbClr val="E9EC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3" name="Google Shape;223;p22"/>
          <p:cNvSpPr/>
          <p:nvPr/>
        </p:nvSpPr>
        <p:spPr>
          <a:xfrm>
            <a:off x="762000" y="4176712"/>
            <a:ext cx="2961828" cy="9525"/>
          </a:xfrm>
          <a:prstGeom prst="rect">
            <a:avLst/>
          </a:prstGeom>
          <a:solidFill>
            <a:srgbClr val="E9EC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4" name="Google Shape;224;p22"/>
          <p:cNvSpPr/>
          <p:nvPr/>
        </p:nvSpPr>
        <p:spPr>
          <a:xfrm>
            <a:off x="9225855" y="5005387"/>
            <a:ext cx="2204144" cy="9525"/>
          </a:xfrm>
          <a:prstGeom prst="rect">
            <a:avLst/>
          </a:prstGeom>
          <a:solidFill>
            <a:srgbClr val="E9EC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5" name="Google Shape;225;p22"/>
          <p:cNvSpPr/>
          <p:nvPr/>
        </p:nvSpPr>
        <p:spPr>
          <a:xfrm>
            <a:off x="6363444" y="5005387"/>
            <a:ext cx="2862411" cy="9525"/>
          </a:xfrm>
          <a:prstGeom prst="rect">
            <a:avLst/>
          </a:prstGeom>
          <a:solidFill>
            <a:srgbClr val="E9EC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6" name="Google Shape;226;p22"/>
          <p:cNvSpPr/>
          <p:nvPr/>
        </p:nvSpPr>
        <p:spPr>
          <a:xfrm>
            <a:off x="3723828" y="5005387"/>
            <a:ext cx="2639615" cy="9525"/>
          </a:xfrm>
          <a:prstGeom prst="rect">
            <a:avLst/>
          </a:prstGeom>
          <a:solidFill>
            <a:srgbClr val="E9EC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7" name="Google Shape;227;p22"/>
          <p:cNvSpPr/>
          <p:nvPr/>
        </p:nvSpPr>
        <p:spPr>
          <a:xfrm>
            <a:off x="762000" y="5005387"/>
            <a:ext cx="2961828" cy="9525"/>
          </a:xfrm>
          <a:prstGeom prst="rect">
            <a:avLst/>
          </a:prstGeom>
          <a:solidFill>
            <a:srgbClr val="E9EC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8" name="Google Shape;228;p22"/>
          <p:cNvSpPr txBox="1"/>
          <p:nvPr/>
        </p:nvSpPr>
        <p:spPr>
          <a:xfrm>
            <a:off x="235743" y="571500"/>
            <a:ext cx="11051381" cy="6858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en-US" sz="2850" u="none" cap="none" strike="noStrike">
                <a:solidFill>
                  <a:srgbClr val="0B462D"/>
                </a:solidFill>
                <a:latin typeface="Cairo"/>
                <a:ea typeface="Cairo"/>
                <a:cs typeface="Cairo"/>
                <a:sym typeface="Cairo"/>
              </a:rPr>
              <a:t>قاموس عبارات اللياقة الكامل</a:t>
            </a:r>
            <a:endParaRPr/>
          </a:p>
        </p:txBody>
      </p:sp>
      <p:sp>
        <p:nvSpPr>
          <p:cNvPr id="229" name="Google Shape;229;p22"/>
          <p:cNvSpPr/>
          <p:nvPr/>
        </p:nvSpPr>
        <p:spPr>
          <a:xfrm>
            <a:off x="11372850" y="571500"/>
            <a:ext cx="57150" cy="685800"/>
          </a:xfrm>
          <a:prstGeom prst="rect">
            <a:avLst/>
          </a:prstGeom>
          <a:solidFill>
            <a:srgbClr val="C5A8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7F2"/>
        </a:solidFill>
      </p:bgPr>
    </p:bg>
    <p:spTree>
      <p:nvGrpSpPr>
        <p:cNvPr id="233" name="Shape 233"/>
        <p:cNvGrpSpPr/>
        <p:nvPr/>
      </p:nvGrpSpPr>
      <p:grpSpPr>
        <a:xfrm>
          <a:off x="0" y="0"/>
          <a:ext cx="0" cy="0"/>
          <a:chOff x="0" y="0"/>
          <a:chExt cx="0" cy="0"/>
        </a:xfrm>
      </p:grpSpPr>
      <p:pic>
        <p:nvPicPr>
          <p:cNvPr descr="image.png" id="234" name="Google Shape;234;p2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35" name="Google Shape;235;p23"/>
          <p:cNvSpPr/>
          <p:nvPr/>
        </p:nvSpPr>
        <p:spPr>
          <a:xfrm>
            <a:off x="762000" y="3919537"/>
            <a:ext cx="10668000" cy="38100"/>
          </a:xfrm>
          <a:prstGeom prst="rect">
            <a:avLst/>
          </a:prstGeom>
          <a:solidFill>
            <a:srgbClr val="C5A8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36" name="Google Shape;236;p23"/>
          <p:cNvSpPr txBox="1"/>
          <p:nvPr/>
        </p:nvSpPr>
        <p:spPr>
          <a:xfrm>
            <a:off x="8915080" y="4176712"/>
            <a:ext cx="2576259" cy="40005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1650" u="none" cap="none" strike="noStrike">
                <a:solidFill>
                  <a:srgbClr val="0F5C3C"/>
                </a:solidFill>
                <a:latin typeface="Cairo SemiBold"/>
                <a:ea typeface="Cairo SemiBold"/>
                <a:cs typeface="Cairo SemiBold"/>
                <a:sym typeface="Cairo SemiBold"/>
              </a:rPr>
              <a:t>الخطوة الأولى</a:t>
            </a:r>
            <a:endParaRPr/>
          </a:p>
        </p:txBody>
      </p:sp>
      <p:sp>
        <p:nvSpPr>
          <p:cNvPr id="237" name="Google Shape;237;p23"/>
          <p:cNvSpPr txBox="1"/>
          <p:nvPr/>
        </p:nvSpPr>
        <p:spPr>
          <a:xfrm>
            <a:off x="8976419" y="4691062"/>
            <a:ext cx="2453580" cy="40005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1050" u="none" cap="none" strike="noStrike">
                <a:solidFill>
                  <a:srgbClr val="1E293B"/>
                </a:solidFill>
                <a:latin typeface="Cairo"/>
                <a:ea typeface="Cairo"/>
                <a:cs typeface="Cairo"/>
                <a:sym typeface="Cairo"/>
              </a:rPr>
              <a:t>فهم المعاني الدقيقة والعميقة لعبارات التلطف والتمييز بين المذكر والمؤنث.</a:t>
            </a:r>
            <a:endParaRPr/>
          </a:p>
        </p:txBody>
      </p:sp>
      <p:sp>
        <p:nvSpPr>
          <p:cNvPr id="238" name="Google Shape;238;p23"/>
          <p:cNvSpPr txBox="1"/>
          <p:nvPr/>
        </p:nvSpPr>
        <p:spPr>
          <a:xfrm>
            <a:off x="6176940" y="2652712"/>
            <a:ext cx="2576259" cy="40005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1650" u="none" cap="none" strike="noStrike">
                <a:solidFill>
                  <a:srgbClr val="0F5C3C"/>
                </a:solidFill>
                <a:latin typeface="Cairo SemiBold"/>
                <a:ea typeface="Cairo SemiBold"/>
                <a:cs typeface="Cairo SemiBold"/>
                <a:sym typeface="Cairo SemiBold"/>
              </a:rPr>
              <a:t>الخطوة الثانية</a:t>
            </a:r>
            <a:endParaRPr/>
          </a:p>
        </p:txBody>
      </p:sp>
      <p:sp>
        <p:nvSpPr>
          <p:cNvPr id="239" name="Google Shape;239;p23"/>
          <p:cNvSpPr txBox="1"/>
          <p:nvPr/>
        </p:nvSpPr>
        <p:spPr>
          <a:xfrm>
            <a:off x="6238279" y="3167062"/>
            <a:ext cx="2453580" cy="40005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1050" u="none" cap="none" strike="noStrike">
                <a:solidFill>
                  <a:srgbClr val="1E293B"/>
                </a:solidFill>
                <a:latin typeface="Cairo"/>
                <a:ea typeface="Cairo"/>
                <a:cs typeface="Cairo"/>
                <a:sym typeface="Cairo"/>
              </a:rPr>
              <a:t>التدرب على مخارج الحروف ونبرات الصوت لتنساب الكلمة بكل تلقائية ومودة.</a:t>
            </a:r>
            <a:endParaRPr/>
          </a:p>
        </p:txBody>
      </p:sp>
      <p:sp>
        <p:nvSpPr>
          <p:cNvPr id="240" name="Google Shape;240;p23"/>
          <p:cNvSpPr txBox="1"/>
          <p:nvPr/>
        </p:nvSpPr>
        <p:spPr>
          <a:xfrm>
            <a:off x="3438800" y="4176712"/>
            <a:ext cx="2576259" cy="40005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1650" u="none" cap="none" strike="noStrike">
                <a:solidFill>
                  <a:srgbClr val="0F5C3C"/>
                </a:solidFill>
                <a:latin typeface="Cairo SemiBold"/>
                <a:ea typeface="Cairo SemiBold"/>
                <a:cs typeface="Cairo SemiBold"/>
                <a:sym typeface="Cairo SemiBold"/>
              </a:rPr>
              <a:t>الخطوة الثالثة</a:t>
            </a:r>
            <a:endParaRPr/>
          </a:p>
        </p:txBody>
      </p:sp>
      <p:sp>
        <p:nvSpPr>
          <p:cNvPr id="241" name="Google Shape;241;p23"/>
          <p:cNvSpPr txBox="1"/>
          <p:nvPr/>
        </p:nvSpPr>
        <p:spPr>
          <a:xfrm>
            <a:off x="3500139" y="4691062"/>
            <a:ext cx="2453580" cy="40005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1050" u="none" cap="none" strike="noStrike">
                <a:solidFill>
                  <a:srgbClr val="1E293B"/>
                </a:solidFill>
                <a:latin typeface="Cairo"/>
                <a:ea typeface="Cairo"/>
                <a:cs typeface="Cairo"/>
                <a:sym typeface="Cairo"/>
              </a:rPr>
              <a:t>دمج الكلمات السحرية في المحادثات اليومية مع زملائك ومعلميك في قرآنست.</a:t>
            </a:r>
            <a:endParaRPr/>
          </a:p>
        </p:txBody>
      </p:sp>
      <p:sp>
        <p:nvSpPr>
          <p:cNvPr id="242" name="Google Shape;242;p23"/>
          <p:cNvSpPr txBox="1"/>
          <p:nvPr/>
        </p:nvSpPr>
        <p:spPr>
          <a:xfrm>
            <a:off x="700660" y="2652712"/>
            <a:ext cx="2576259" cy="40005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1650" u="none" cap="none" strike="noStrike">
                <a:solidFill>
                  <a:srgbClr val="0F5C3C"/>
                </a:solidFill>
                <a:latin typeface="Cairo SemiBold"/>
                <a:ea typeface="Cairo SemiBold"/>
                <a:cs typeface="Cairo SemiBold"/>
                <a:sym typeface="Cairo SemiBold"/>
              </a:rPr>
              <a:t>الخطوة الرابعة</a:t>
            </a:r>
            <a:endParaRPr/>
          </a:p>
        </p:txBody>
      </p:sp>
      <p:sp>
        <p:nvSpPr>
          <p:cNvPr id="243" name="Google Shape;243;p23"/>
          <p:cNvSpPr txBox="1"/>
          <p:nvPr/>
        </p:nvSpPr>
        <p:spPr>
          <a:xfrm>
            <a:off x="762000" y="3167062"/>
            <a:ext cx="2453580" cy="40005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1050" u="none" cap="none" strike="noStrike">
                <a:solidFill>
                  <a:srgbClr val="1E293B"/>
                </a:solidFill>
                <a:latin typeface="Cairo"/>
                <a:ea typeface="Cairo"/>
                <a:cs typeface="Cairo"/>
                <a:sym typeface="Cairo"/>
              </a:rPr>
              <a:t>تحقيق التلقائية الكاملة في إفشاء الكلمات الطيبة لتصبح سجية تميز حضورك.</a:t>
            </a:r>
            <a:endParaRPr/>
          </a:p>
        </p:txBody>
      </p:sp>
      <p:sp>
        <p:nvSpPr>
          <p:cNvPr id="244" name="Google Shape;244;p23"/>
          <p:cNvSpPr txBox="1"/>
          <p:nvPr/>
        </p:nvSpPr>
        <p:spPr>
          <a:xfrm>
            <a:off x="235743" y="571500"/>
            <a:ext cx="11051381" cy="6858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en-US" sz="2850" u="none" cap="none" strike="noStrike">
                <a:solidFill>
                  <a:srgbClr val="0B462D"/>
                </a:solidFill>
                <a:latin typeface="Cairo"/>
                <a:ea typeface="Cairo"/>
                <a:cs typeface="Cairo"/>
                <a:sym typeface="Cairo"/>
              </a:rPr>
              <a:t>خُطُوَاتُ التَّمَيُّزِ اللُّغَوِيِّ</a:t>
            </a:r>
            <a:endParaRPr/>
          </a:p>
        </p:txBody>
      </p:sp>
      <p:sp>
        <p:nvSpPr>
          <p:cNvPr id="245" name="Google Shape;245;p23"/>
          <p:cNvSpPr/>
          <p:nvPr/>
        </p:nvSpPr>
        <p:spPr>
          <a:xfrm>
            <a:off x="11372850" y="571500"/>
            <a:ext cx="57150" cy="685800"/>
          </a:xfrm>
          <a:prstGeom prst="rect">
            <a:avLst/>
          </a:prstGeom>
          <a:solidFill>
            <a:srgbClr val="C5A8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46" name="Google Shape;246;p23"/>
          <p:cNvSpPr/>
          <p:nvPr/>
        </p:nvSpPr>
        <p:spPr>
          <a:xfrm>
            <a:off x="10107959" y="3843337"/>
            <a:ext cx="190500" cy="190500"/>
          </a:xfrm>
          <a:prstGeom prst="roundRect">
            <a:avLst>
              <a:gd fmla="val 50000" name="adj"/>
            </a:avLst>
          </a:prstGeom>
          <a:solidFill>
            <a:srgbClr val="FFFFFF"/>
          </a:solidFill>
          <a:ln cap="flat" cmpd="sng" w="38100">
            <a:solidFill>
              <a:srgbClr val="0F5C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47" name="Google Shape;247;p23"/>
          <p:cNvSpPr/>
          <p:nvPr/>
        </p:nvSpPr>
        <p:spPr>
          <a:xfrm>
            <a:off x="7369819" y="3843337"/>
            <a:ext cx="190500" cy="190500"/>
          </a:xfrm>
          <a:prstGeom prst="roundRect">
            <a:avLst>
              <a:gd fmla="val 50000" name="adj"/>
            </a:avLst>
          </a:prstGeom>
          <a:solidFill>
            <a:srgbClr val="FFFFFF"/>
          </a:solidFill>
          <a:ln cap="flat" cmpd="sng" w="38100">
            <a:solidFill>
              <a:srgbClr val="0F5C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48" name="Google Shape;248;p23"/>
          <p:cNvSpPr/>
          <p:nvPr/>
        </p:nvSpPr>
        <p:spPr>
          <a:xfrm>
            <a:off x="4631680" y="3843337"/>
            <a:ext cx="190500" cy="190500"/>
          </a:xfrm>
          <a:prstGeom prst="roundRect">
            <a:avLst>
              <a:gd fmla="val 50000" name="adj"/>
            </a:avLst>
          </a:prstGeom>
          <a:solidFill>
            <a:srgbClr val="FFFFFF"/>
          </a:solidFill>
          <a:ln cap="flat" cmpd="sng" w="38100">
            <a:solidFill>
              <a:srgbClr val="0F5C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49" name="Google Shape;249;p23"/>
          <p:cNvSpPr/>
          <p:nvPr/>
        </p:nvSpPr>
        <p:spPr>
          <a:xfrm>
            <a:off x="1893540" y="3843337"/>
            <a:ext cx="190500" cy="190500"/>
          </a:xfrm>
          <a:prstGeom prst="roundRect">
            <a:avLst>
              <a:gd fmla="val 50000" name="adj"/>
            </a:avLst>
          </a:prstGeom>
          <a:solidFill>
            <a:srgbClr val="FFFFFF"/>
          </a:solidFill>
          <a:ln cap="flat" cmpd="sng" w="38100">
            <a:solidFill>
              <a:srgbClr val="0F5C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7F2"/>
        </a:solidFill>
      </p:bgPr>
    </p:bg>
    <p:spTree>
      <p:nvGrpSpPr>
        <p:cNvPr id="253" name="Shape 253"/>
        <p:cNvGrpSpPr/>
        <p:nvPr/>
      </p:nvGrpSpPr>
      <p:grpSpPr>
        <a:xfrm>
          <a:off x="0" y="0"/>
          <a:ext cx="0" cy="0"/>
          <a:chOff x="0" y="0"/>
          <a:chExt cx="0" cy="0"/>
        </a:xfrm>
      </p:grpSpPr>
      <p:pic>
        <p:nvPicPr>
          <p:cNvPr descr="image.png" id="254" name="Google Shape;254;p2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55" name="Google Shape;255;p24"/>
          <p:cNvSpPr txBox="1"/>
          <p:nvPr/>
        </p:nvSpPr>
        <p:spPr>
          <a:xfrm>
            <a:off x="1895475" y="3081337"/>
            <a:ext cx="8401050" cy="6096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None/>
            </a:pPr>
            <a:r>
              <a:rPr b="1" i="0" lang="en-US" sz="3000" u="none" cap="none" strike="noStrike">
                <a:solidFill>
                  <a:srgbClr val="0B462D"/>
                </a:solidFill>
                <a:latin typeface="Cairo"/>
                <a:ea typeface="Cairo"/>
                <a:cs typeface="Cairo"/>
                <a:sym typeface="Cairo"/>
              </a:rPr>
              <a:t>"نَعَمْ، مِنْ فَضْلِكَ. لَا، شُكْرًا. آسِفٌ!"</a:t>
            </a:r>
            <a:endParaRPr/>
          </a:p>
        </p:txBody>
      </p:sp>
      <p:sp>
        <p:nvSpPr>
          <p:cNvPr id="256" name="Google Shape;256;p24"/>
          <p:cNvSpPr txBox="1"/>
          <p:nvPr/>
        </p:nvSpPr>
        <p:spPr>
          <a:xfrm>
            <a:off x="1562100" y="3929062"/>
            <a:ext cx="9067800" cy="371475"/>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1" lang="en-US" sz="1950" u="none" cap="none" strike="noStrike">
                <a:solidFill>
                  <a:srgbClr val="C5A880"/>
                </a:solidFill>
                <a:latin typeface="Plus Jakarta Sans SemiBold"/>
                <a:ea typeface="Plus Jakarta Sans SemiBold"/>
                <a:cs typeface="Plus Jakarta Sans SemiBold"/>
                <a:sym typeface="Plus Jakarta Sans SemiBold"/>
              </a:rPr>
              <a:t>"Na'am, min fadlik. Lā, shukran. Āsif!"</a:t>
            </a:r>
            <a:endParaRPr/>
          </a:p>
        </p:txBody>
      </p:sp>
      <p:sp>
        <p:nvSpPr>
          <p:cNvPr id="257" name="Google Shape;257;p24"/>
          <p:cNvSpPr txBox="1"/>
          <p:nvPr/>
        </p:nvSpPr>
        <p:spPr>
          <a:xfrm>
            <a:off x="4643437" y="4395787"/>
            <a:ext cx="2905125" cy="40005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650" u="none" cap="none" strike="noStrike">
                <a:solidFill>
                  <a:srgbClr val="0F5C3C"/>
                </a:solidFill>
                <a:latin typeface="Cairo"/>
                <a:ea typeface="Cairo"/>
                <a:cs typeface="Cairo"/>
                <a:sym typeface="Cairo"/>
              </a:rPr>
              <a:t>"Yes, please. No, thanks. Sorry!"</a:t>
            </a:r>
            <a:endParaRPr/>
          </a:p>
        </p:txBody>
      </p:sp>
      <p:sp>
        <p:nvSpPr>
          <p:cNvPr id="258" name="Google Shape;258;p24"/>
          <p:cNvSpPr txBox="1"/>
          <p:nvPr/>
        </p:nvSpPr>
        <p:spPr>
          <a:xfrm>
            <a:off x="10391775" y="3271837"/>
            <a:ext cx="333375" cy="1428750"/>
          </a:xfrm>
          <a:prstGeom prst="rect">
            <a:avLst/>
          </a:prstGeom>
          <a:noFill/>
          <a:ln>
            <a:noFill/>
          </a:ln>
        </p:spPr>
        <p:txBody>
          <a:bodyPr anchorCtr="0" anchor="t" bIns="0" lIns="0" spcFirstLastPara="1" rIns="0" wrap="square" tIns="0">
            <a:spAutoFit/>
          </a:bodyPr>
          <a:lstStyle/>
          <a:p>
            <a:pPr indent="0" lvl="0" marL="0" marR="0" rtl="0" algn="l">
              <a:lnSpc>
                <a:spcPct val="0"/>
              </a:lnSpc>
              <a:spcBef>
                <a:spcPts val="0"/>
              </a:spcBef>
              <a:spcAft>
                <a:spcPts val="0"/>
              </a:spcAft>
              <a:buNone/>
            </a:pPr>
            <a:r>
              <a:rPr b="1" i="0" lang="en-US" sz="6000" u="none" cap="none" strike="noStrike">
                <a:solidFill>
                  <a:srgbClr val="C5A880"/>
                </a:solidFill>
                <a:latin typeface="Cairo"/>
                <a:ea typeface="Cairo"/>
                <a:cs typeface="Cairo"/>
                <a:sym typeface="Cairo"/>
              </a:rPr>
              <a:t>"</a:t>
            </a:r>
            <a:endParaRPr/>
          </a:p>
        </p:txBody>
      </p:sp>
      <p:sp>
        <p:nvSpPr>
          <p:cNvPr id="259" name="Google Shape;259;p24"/>
          <p:cNvSpPr txBox="1"/>
          <p:nvPr/>
        </p:nvSpPr>
        <p:spPr>
          <a:xfrm>
            <a:off x="1466850" y="3595687"/>
            <a:ext cx="333375" cy="1428750"/>
          </a:xfrm>
          <a:prstGeom prst="rect">
            <a:avLst/>
          </a:prstGeom>
          <a:noFill/>
          <a:ln>
            <a:noFill/>
          </a:ln>
        </p:spPr>
        <p:txBody>
          <a:bodyPr anchorCtr="0" anchor="t" bIns="0" lIns="0" spcFirstLastPara="1" rIns="0" wrap="square" tIns="0">
            <a:spAutoFit/>
          </a:bodyPr>
          <a:lstStyle/>
          <a:p>
            <a:pPr indent="0" lvl="0" marL="0" marR="0" rtl="0" algn="l">
              <a:lnSpc>
                <a:spcPct val="0"/>
              </a:lnSpc>
              <a:spcBef>
                <a:spcPts val="0"/>
              </a:spcBef>
              <a:spcAft>
                <a:spcPts val="0"/>
              </a:spcAft>
              <a:buNone/>
            </a:pPr>
            <a:r>
              <a:rPr b="1" i="0" lang="en-US" sz="6000" u="none" cap="none" strike="noStrike">
                <a:solidFill>
                  <a:srgbClr val="C5A880"/>
                </a:solidFill>
                <a:latin typeface="Cairo"/>
                <a:ea typeface="Cairo"/>
                <a:cs typeface="Cairo"/>
                <a:sym typeface="Cairo"/>
              </a:rPr>
              <a:t>"</a:t>
            </a:r>
            <a:endParaRPr/>
          </a:p>
        </p:txBody>
      </p:sp>
      <p:sp>
        <p:nvSpPr>
          <p:cNvPr id="260" name="Google Shape;260;p24"/>
          <p:cNvSpPr txBox="1"/>
          <p:nvPr/>
        </p:nvSpPr>
        <p:spPr>
          <a:xfrm>
            <a:off x="235743" y="571500"/>
            <a:ext cx="11051381" cy="6858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en-US" sz="2850" u="none" cap="none" strike="noStrike">
                <a:solidFill>
                  <a:srgbClr val="0B462D"/>
                </a:solidFill>
                <a:latin typeface="Cairo"/>
                <a:ea typeface="Cairo"/>
                <a:cs typeface="Cairo"/>
                <a:sym typeface="Cairo"/>
              </a:rPr>
              <a:t>الْهَدَفُ التَّفَاعُلِيُّ الأَخِيرُ</a:t>
            </a:r>
            <a:endParaRPr/>
          </a:p>
        </p:txBody>
      </p:sp>
      <p:sp>
        <p:nvSpPr>
          <p:cNvPr id="261" name="Google Shape;261;p24"/>
          <p:cNvSpPr/>
          <p:nvPr/>
        </p:nvSpPr>
        <p:spPr>
          <a:xfrm>
            <a:off x="11372850" y="571500"/>
            <a:ext cx="57150" cy="685800"/>
          </a:xfrm>
          <a:prstGeom prst="rect">
            <a:avLst/>
          </a:prstGeom>
          <a:solidFill>
            <a:srgbClr val="C5A8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