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10287000" cx="18288000"/>
  <p:notesSz cx="6858000" cy="9144000"/>
  <p:embeddedFontLst>
    <p:embeddedFont>
      <p:font typeface="Tajawal Black"/>
      <p:bold r:id="rId16"/>
    </p:embeddedFont>
    <p:embeddedFont>
      <p:font typeface="Tajawal"/>
      <p:regular r:id="rId17"/>
      <p:bold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19" roundtripDataSignature="AMtx7mjPLpXOcUkhF8HADdVDS+yV2pdLY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Tajawal-regular.fntdata"/><Relationship Id="rId16" Type="http://schemas.openxmlformats.org/officeDocument/2006/relationships/font" Target="fonts/TajawalBlack-bold.fntdata"/><Relationship Id="rId5" Type="http://schemas.openxmlformats.org/officeDocument/2006/relationships/notesMaster" Target="notesMasters/notesMaster1.xml"/><Relationship Id="rId19" Type="http://customschemas.google.com/relationships/presentationmetadata" Target="metadata"/><Relationship Id="rId6" Type="http://schemas.openxmlformats.org/officeDocument/2006/relationships/slide" Target="slides/slide1.xml"/><Relationship Id="rId18" Type="http://schemas.openxmlformats.org/officeDocument/2006/relationships/font" Target="fonts/Tajawal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1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1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jpg"/><Relationship Id="rId4" Type="http://schemas.openxmlformats.org/officeDocument/2006/relationships/image" Target="../media/image4.png"/><Relationship Id="rId5" Type="http://schemas.openxmlformats.org/officeDocument/2006/relationships/image" Target="../media/image1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13.png"/><Relationship Id="rId5" Type="http://schemas.openxmlformats.org/officeDocument/2006/relationships/image" Target="../media/image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11" Type="http://schemas.openxmlformats.org/officeDocument/2006/relationships/image" Target="../media/image2.png"/><Relationship Id="rId10" Type="http://schemas.openxmlformats.org/officeDocument/2006/relationships/image" Target="../media/image16.png"/><Relationship Id="rId9" Type="http://schemas.openxmlformats.org/officeDocument/2006/relationships/image" Target="../media/image9.png"/><Relationship Id="rId5" Type="http://schemas.openxmlformats.org/officeDocument/2006/relationships/image" Target="../media/image13.png"/><Relationship Id="rId6" Type="http://schemas.openxmlformats.org/officeDocument/2006/relationships/image" Target="../media/image3.png"/><Relationship Id="rId7" Type="http://schemas.openxmlformats.org/officeDocument/2006/relationships/image" Target="../media/image17.png"/><Relationship Id="rId8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11.png"/><Relationship Id="rId5" Type="http://schemas.openxmlformats.org/officeDocument/2006/relationships/image" Target="../media/image15.png"/><Relationship Id="rId6" Type="http://schemas.openxmlformats.org/officeDocument/2006/relationships/image" Target="../media/image23.png"/><Relationship Id="rId7" Type="http://schemas.openxmlformats.org/officeDocument/2006/relationships/image" Target="../media/image14.png"/><Relationship Id="rId8" Type="http://schemas.openxmlformats.org/officeDocument/2006/relationships/image" Target="../media/image1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10.jpg"/><Relationship Id="rId5" Type="http://schemas.openxmlformats.org/officeDocument/2006/relationships/image" Target="../media/image1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Relationship Id="rId4" Type="http://schemas.openxmlformats.org/officeDocument/2006/relationships/image" Target="../media/image22.jpg"/><Relationship Id="rId5" Type="http://schemas.openxmlformats.org/officeDocument/2006/relationships/image" Target="../media/image2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Relationship Id="rId4" Type="http://schemas.openxmlformats.org/officeDocument/2006/relationships/image" Target="../media/image2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0.jpg"/><Relationship Id="rId4" Type="http://schemas.openxmlformats.org/officeDocument/2006/relationships/image" Target="../media/image4.png"/><Relationship Id="rId5" Type="http://schemas.openxmlformats.org/officeDocument/2006/relationships/image" Target="../media/image2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Relationship Id="rId4" Type="http://schemas.openxmlformats.org/officeDocument/2006/relationships/image" Target="../media/image1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9.jpg"/><Relationship Id="rId4" Type="http://schemas.openxmlformats.org/officeDocument/2006/relationships/image" Target="../media/image24.png"/><Relationship Id="rId5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7658811" y="258485"/>
            <a:ext cx="9833472" cy="9672428"/>
          </a:xfrm>
          <a:custGeom>
            <a:rect b="b" l="l" r="r" t="t"/>
            <a:pathLst>
              <a:path extrusionOk="0" h="5034280" w="5118100">
                <a:moveTo>
                  <a:pt x="5118100" y="2938780"/>
                </a:moveTo>
                <a:lnTo>
                  <a:pt x="5118100" y="4730750"/>
                </a:lnTo>
                <a:cubicBezTo>
                  <a:pt x="5116830" y="4898390"/>
                  <a:pt x="4980940" y="5034280"/>
                  <a:pt x="4813300" y="5034280"/>
                </a:cubicBezTo>
                <a:lnTo>
                  <a:pt x="1699260" y="5034280"/>
                </a:lnTo>
                <a:cubicBezTo>
                  <a:pt x="1531620" y="5034280"/>
                  <a:pt x="1395730" y="4898390"/>
                  <a:pt x="1395730" y="4730750"/>
                </a:cubicBezTo>
                <a:lnTo>
                  <a:pt x="1395730" y="2966720"/>
                </a:lnTo>
                <a:cubicBezTo>
                  <a:pt x="1395730" y="2964180"/>
                  <a:pt x="1395730" y="2962910"/>
                  <a:pt x="1395730" y="2960370"/>
                </a:cubicBezTo>
                <a:cubicBezTo>
                  <a:pt x="1398270" y="2792730"/>
                  <a:pt x="1536700" y="2659380"/>
                  <a:pt x="1704340" y="2661920"/>
                </a:cubicBezTo>
                <a:lnTo>
                  <a:pt x="2256790" y="2669540"/>
                </a:lnTo>
                <a:cubicBezTo>
                  <a:pt x="2423160" y="2672080"/>
                  <a:pt x="2555240" y="2806700"/>
                  <a:pt x="2556510" y="2973070"/>
                </a:cubicBezTo>
                <a:lnTo>
                  <a:pt x="2556510" y="3613150"/>
                </a:lnTo>
                <a:cubicBezTo>
                  <a:pt x="2556510" y="3782060"/>
                  <a:pt x="2692400" y="3917950"/>
                  <a:pt x="2861310" y="3917950"/>
                </a:cubicBezTo>
                <a:lnTo>
                  <a:pt x="3642360" y="3917950"/>
                </a:lnTo>
                <a:cubicBezTo>
                  <a:pt x="3811270" y="3917950"/>
                  <a:pt x="3947160" y="3782060"/>
                  <a:pt x="3947160" y="3613150"/>
                </a:cubicBezTo>
                <a:lnTo>
                  <a:pt x="3947160" y="2938780"/>
                </a:lnTo>
                <a:cubicBezTo>
                  <a:pt x="3947160" y="2771140"/>
                  <a:pt x="4083050" y="2635250"/>
                  <a:pt x="4250690" y="2635250"/>
                </a:cubicBezTo>
                <a:lnTo>
                  <a:pt x="4813300" y="2635250"/>
                </a:lnTo>
                <a:cubicBezTo>
                  <a:pt x="4980940" y="2635250"/>
                  <a:pt x="5116830" y="2771140"/>
                  <a:pt x="5118100" y="2938780"/>
                </a:cubicBezTo>
                <a:close/>
                <a:moveTo>
                  <a:pt x="1757680" y="1167130"/>
                </a:moveTo>
                <a:lnTo>
                  <a:pt x="4740910" y="1167130"/>
                </a:lnTo>
                <a:cubicBezTo>
                  <a:pt x="4947920" y="1167130"/>
                  <a:pt x="5116830" y="998220"/>
                  <a:pt x="5116830" y="791210"/>
                </a:cubicBezTo>
                <a:lnTo>
                  <a:pt x="5116830" y="375920"/>
                </a:lnTo>
                <a:cubicBezTo>
                  <a:pt x="5116830" y="168910"/>
                  <a:pt x="4947920" y="0"/>
                  <a:pt x="4740910" y="0"/>
                </a:cubicBezTo>
                <a:lnTo>
                  <a:pt x="1757680" y="0"/>
                </a:lnTo>
                <a:cubicBezTo>
                  <a:pt x="1550670" y="0"/>
                  <a:pt x="1381760" y="168910"/>
                  <a:pt x="1381760" y="375920"/>
                </a:cubicBezTo>
                <a:lnTo>
                  <a:pt x="1381760" y="791210"/>
                </a:lnTo>
                <a:cubicBezTo>
                  <a:pt x="1381760" y="998220"/>
                  <a:pt x="1550670" y="1167130"/>
                  <a:pt x="1757680" y="1167130"/>
                </a:cubicBezTo>
                <a:close/>
                <a:moveTo>
                  <a:pt x="4861560" y="1268730"/>
                </a:moveTo>
                <a:lnTo>
                  <a:pt x="1685290" y="1268730"/>
                </a:lnTo>
                <a:cubicBezTo>
                  <a:pt x="1651000" y="1268730"/>
                  <a:pt x="1617980" y="1264920"/>
                  <a:pt x="1584960" y="1254760"/>
                </a:cubicBezTo>
                <a:cubicBezTo>
                  <a:pt x="1393190" y="1196340"/>
                  <a:pt x="1282700" y="1036320"/>
                  <a:pt x="1282700" y="805180"/>
                </a:cubicBezTo>
                <a:cubicBezTo>
                  <a:pt x="1282700" y="681990"/>
                  <a:pt x="1285240" y="558800"/>
                  <a:pt x="1281430" y="436880"/>
                </a:cubicBezTo>
                <a:lnTo>
                  <a:pt x="1281430" y="256540"/>
                </a:lnTo>
                <a:cubicBezTo>
                  <a:pt x="1281430" y="115570"/>
                  <a:pt x="1167130" y="1270"/>
                  <a:pt x="1026160" y="0"/>
                </a:cubicBezTo>
                <a:lnTo>
                  <a:pt x="256540" y="0"/>
                </a:lnTo>
                <a:cubicBezTo>
                  <a:pt x="115570" y="1270"/>
                  <a:pt x="1270" y="115570"/>
                  <a:pt x="0" y="256540"/>
                </a:cubicBezTo>
                <a:lnTo>
                  <a:pt x="0" y="4779010"/>
                </a:lnTo>
                <a:cubicBezTo>
                  <a:pt x="1270" y="4919980"/>
                  <a:pt x="115570" y="5034280"/>
                  <a:pt x="256540" y="5034280"/>
                </a:cubicBezTo>
                <a:lnTo>
                  <a:pt x="1026160" y="5034280"/>
                </a:lnTo>
                <a:cubicBezTo>
                  <a:pt x="1167130" y="5034280"/>
                  <a:pt x="1281430" y="4919980"/>
                  <a:pt x="1281430" y="4779010"/>
                </a:cubicBezTo>
                <a:lnTo>
                  <a:pt x="1281430" y="4592320"/>
                </a:lnTo>
                <a:cubicBezTo>
                  <a:pt x="1282700" y="4582160"/>
                  <a:pt x="1282700" y="4573270"/>
                  <a:pt x="1282700" y="4563110"/>
                </a:cubicBezTo>
                <a:lnTo>
                  <a:pt x="1282700" y="3007360"/>
                </a:lnTo>
                <a:cubicBezTo>
                  <a:pt x="1283970" y="2749550"/>
                  <a:pt x="1470660" y="2561590"/>
                  <a:pt x="1727200" y="2560320"/>
                </a:cubicBezTo>
                <a:lnTo>
                  <a:pt x="1850390" y="2560320"/>
                </a:lnTo>
                <a:lnTo>
                  <a:pt x="2336800" y="2559050"/>
                </a:lnTo>
                <a:cubicBezTo>
                  <a:pt x="2336800" y="2559050"/>
                  <a:pt x="2336800" y="2559050"/>
                  <a:pt x="2338070" y="2559050"/>
                </a:cubicBezTo>
                <a:lnTo>
                  <a:pt x="2368550" y="2559050"/>
                </a:lnTo>
                <a:cubicBezTo>
                  <a:pt x="2451100" y="2564130"/>
                  <a:pt x="2663190" y="2617470"/>
                  <a:pt x="2663190" y="3023870"/>
                </a:cubicBezTo>
                <a:lnTo>
                  <a:pt x="2663190" y="3573780"/>
                </a:lnTo>
                <a:cubicBezTo>
                  <a:pt x="2663190" y="3717290"/>
                  <a:pt x="2780030" y="3834130"/>
                  <a:pt x="2923540" y="3834130"/>
                </a:cubicBezTo>
                <a:lnTo>
                  <a:pt x="3585210" y="3834130"/>
                </a:lnTo>
                <a:cubicBezTo>
                  <a:pt x="3728720" y="3834130"/>
                  <a:pt x="3845560" y="3717290"/>
                  <a:pt x="3845560" y="3573780"/>
                </a:cubicBezTo>
                <a:lnTo>
                  <a:pt x="3845560" y="2874010"/>
                </a:lnTo>
                <a:cubicBezTo>
                  <a:pt x="3903980" y="2527300"/>
                  <a:pt x="4161790" y="2559050"/>
                  <a:pt x="4161790" y="2559050"/>
                </a:cubicBezTo>
                <a:lnTo>
                  <a:pt x="4160520" y="2553970"/>
                </a:lnTo>
                <a:lnTo>
                  <a:pt x="4860290" y="2551430"/>
                </a:lnTo>
                <a:cubicBezTo>
                  <a:pt x="5002530" y="2551430"/>
                  <a:pt x="5116830" y="2437130"/>
                  <a:pt x="5116830" y="2294890"/>
                </a:cubicBezTo>
                <a:lnTo>
                  <a:pt x="5116830" y="1524000"/>
                </a:lnTo>
                <a:cubicBezTo>
                  <a:pt x="5116830" y="1383030"/>
                  <a:pt x="5002530" y="1268730"/>
                  <a:pt x="4861560" y="126873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37010" r="-37008" t="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"/>
          <p:cNvSpPr/>
          <p:nvPr/>
        </p:nvSpPr>
        <p:spPr>
          <a:xfrm>
            <a:off x="837820" y="9473171"/>
            <a:ext cx="1280477" cy="267219"/>
          </a:xfrm>
          <a:custGeom>
            <a:rect b="b" l="l" r="r" t="t"/>
            <a:pathLst>
              <a:path extrusionOk="0" h="267219" w="1280477">
                <a:moveTo>
                  <a:pt x="0" y="0"/>
                </a:moveTo>
                <a:lnTo>
                  <a:pt x="1280477" y="0"/>
                </a:lnTo>
                <a:lnTo>
                  <a:pt x="1280477" y="267219"/>
                </a:lnTo>
                <a:lnTo>
                  <a:pt x="0" y="2672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cxnSp>
        <p:nvCxnSpPr>
          <p:cNvPr id="86" name="Google Shape;86;p1"/>
          <p:cNvCxnSpPr/>
          <p:nvPr/>
        </p:nvCxnSpPr>
        <p:spPr>
          <a:xfrm>
            <a:off x="2348150" y="5448456"/>
            <a:ext cx="3307458" cy="0"/>
          </a:xfrm>
          <a:prstGeom prst="straightConnector1">
            <a:avLst/>
          </a:prstGeom>
          <a:noFill/>
          <a:ln cap="flat" cmpd="sng" w="19050">
            <a:solidFill>
              <a:srgbClr val="2899C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7" name="Google Shape;87;p1"/>
          <p:cNvSpPr/>
          <p:nvPr/>
        </p:nvSpPr>
        <p:spPr>
          <a:xfrm>
            <a:off x="450490" y="163235"/>
            <a:ext cx="1245350" cy="1245350"/>
          </a:xfrm>
          <a:custGeom>
            <a:rect b="b" l="l" r="r" t="t"/>
            <a:pathLst>
              <a:path extrusionOk="0" h="1245350" w="1245350">
                <a:moveTo>
                  <a:pt x="0" y="0"/>
                </a:moveTo>
                <a:lnTo>
                  <a:pt x="1245350" y="0"/>
                </a:lnTo>
                <a:lnTo>
                  <a:pt x="1245350" y="1245350"/>
                </a:lnTo>
                <a:lnTo>
                  <a:pt x="0" y="12453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8" name="Google Shape;88;p1"/>
          <p:cNvSpPr txBox="1"/>
          <p:nvPr/>
        </p:nvSpPr>
        <p:spPr>
          <a:xfrm>
            <a:off x="450490" y="1275235"/>
            <a:ext cx="7102778" cy="24279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1" algn="ctr">
              <a:lnSpc>
                <a:spcPct val="1399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543" u="none" cap="none" strike="noStrike">
                <a:solidFill>
                  <a:srgbClr val="2899CC"/>
                </a:solidFill>
                <a:latin typeface="Tajawal Black"/>
                <a:ea typeface="Tajawal Black"/>
                <a:cs typeface="Tajawal Black"/>
                <a:sym typeface="Tajawal Black"/>
              </a:rPr>
              <a:t>The First Ten Days of Dhul-Hijjah</a:t>
            </a:r>
            <a:endParaRPr/>
          </a:p>
        </p:txBody>
      </p:sp>
      <p:sp>
        <p:nvSpPr>
          <p:cNvPr id="89" name="Google Shape;89;p1"/>
          <p:cNvSpPr txBox="1"/>
          <p:nvPr/>
        </p:nvSpPr>
        <p:spPr>
          <a:xfrm>
            <a:off x="450490" y="3646035"/>
            <a:ext cx="7102778" cy="16749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1" algn="ctr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556" u="none" cap="none" strike="noStrike">
                <a:solidFill>
                  <a:srgbClr val="2899CC"/>
                </a:solidFill>
                <a:latin typeface="Tajawal"/>
                <a:ea typeface="Tajawal"/>
                <a:cs typeface="Tajawal"/>
                <a:sym typeface="Tajawal"/>
              </a:rPr>
              <a:t>The Virtues of the First Ten Days of Dhul-Hijjah</a:t>
            </a:r>
            <a:endParaRPr/>
          </a:p>
        </p:txBody>
      </p:sp>
      <p:sp>
        <p:nvSpPr>
          <p:cNvPr id="90" name="Google Shape;90;p1"/>
          <p:cNvSpPr txBox="1"/>
          <p:nvPr/>
        </p:nvSpPr>
        <p:spPr>
          <a:xfrm>
            <a:off x="2441777" y="9152665"/>
            <a:ext cx="488294" cy="587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11" u="none" cap="none" strike="noStrike">
                <a:solidFill>
                  <a:srgbClr val="2899CC"/>
                </a:solidFill>
                <a:latin typeface="Tajawal"/>
                <a:ea typeface="Tajawal"/>
                <a:cs typeface="Tajawal"/>
                <a:sym typeface="Tajawal"/>
              </a:rPr>
              <a:t>O1</a:t>
            </a:r>
            <a:endParaRPr/>
          </a:p>
        </p:txBody>
      </p:sp>
      <p:sp>
        <p:nvSpPr>
          <p:cNvPr id="91" name="Google Shape;91;p1"/>
          <p:cNvSpPr txBox="1"/>
          <p:nvPr/>
        </p:nvSpPr>
        <p:spPr>
          <a:xfrm>
            <a:off x="450490" y="5717908"/>
            <a:ext cx="7102778" cy="37381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77" u="none" cap="none" strike="noStrike">
                <a:solidFill>
                  <a:srgbClr val="2899CC"/>
                </a:solidFill>
                <a:latin typeface="Tajawal"/>
                <a:ea typeface="Tajawal"/>
                <a:cs typeface="Tajawal"/>
                <a:sym typeface="Tajawal"/>
              </a:rPr>
              <a:t>The first ten days of Dhul-Hijjah are among the greatest days of the year. Allah swore by them in the Qur’an:</a:t>
            </a:r>
            <a:endParaRPr/>
          </a:p>
          <a:p>
            <a:pPr indent="0" lvl="0" marL="0" marR="0" rtl="0" algn="ctr">
              <a:lnSpc>
                <a:spcPct val="1400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677" u="none" cap="none" strike="noStrike">
                <a:solidFill>
                  <a:srgbClr val="035F78"/>
                </a:solidFill>
                <a:latin typeface="Tajawal"/>
                <a:ea typeface="Tajawal"/>
                <a:cs typeface="Tajawal"/>
                <a:sym typeface="Tajawal"/>
              </a:rPr>
              <a:t> “By the dawn, and the ten nights” [Al-Fajr:1-2].</a:t>
            </a:r>
            <a:endParaRPr/>
          </a:p>
          <a:p>
            <a:pPr indent="0" lvl="0" marL="0" marR="0" rtl="0" algn="ctr">
              <a:lnSpc>
                <a:spcPct val="1400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77" u="none" cap="none" strike="noStrike">
                <a:solidFill>
                  <a:srgbClr val="2899CC"/>
                </a:solidFill>
                <a:latin typeface="Tajawal"/>
                <a:ea typeface="Tajawal"/>
                <a:cs typeface="Tajawal"/>
                <a:sym typeface="Tajawal"/>
              </a:rPr>
              <a:t> These days are a golden opportunity to draw closer to Allah through righteous deeds. The Prophet </a:t>
            </a:r>
            <a:r>
              <a:rPr b="0" i="0" lang="en-US" sz="2077" u="none" cap="none" strike="noStrike">
                <a:solidFill>
                  <a:srgbClr val="2899CC"/>
                </a:solidFill>
                <a:latin typeface="Tajawal"/>
                <a:ea typeface="Tajawal"/>
                <a:cs typeface="Tajawal"/>
                <a:sym typeface="Tajawal"/>
                <a:rtl val="1"/>
              </a:rPr>
              <a:t>ﷺ</a:t>
            </a:r>
            <a:r>
              <a:rPr b="0" i="0" lang="en-US" sz="2077" u="none" cap="none" strike="noStrike">
                <a:solidFill>
                  <a:srgbClr val="2899CC"/>
                </a:solidFill>
                <a:latin typeface="Tajawal"/>
                <a:ea typeface="Tajawal"/>
                <a:cs typeface="Tajawal"/>
                <a:sym typeface="Tajawal"/>
              </a:rPr>
              <a:t> said:</a:t>
            </a:r>
            <a:endParaRPr/>
          </a:p>
          <a:p>
            <a:pPr indent="0" lvl="0" marL="0" marR="0" rtl="0" algn="ctr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679" u="none" cap="none" strike="noStrike">
                <a:solidFill>
                  <a:srgbClr val="035F78"/>
                </a:solidFill>
                <a:latin typeface="Tajawal"/>
                <a:ea typeface="Tajawal"/>
                <a:cs typeface="Tajawal"/>
                <a:sym typeface="Tajawal"/>
              </a:rPr>
              <a:t> “There are no days in which righteous deeds are more beloved to Allah than these ten days.”</a:t>
            </a:r>
            <a:endParaRPr/>
          </a:p>
          <a:p>
            <a:pPr indent="0" lvl="0" marL="0" marR="0" rtl="0" algn="ctr">
              <a:lnSpc>
                <a:spcPct val="1085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679" u="none" cap="none" strike="noStrike">
              <a:solidFill>
                <a:srgbClr val="035F78"/>
              </a:solidFill>
              <a:latin typeface="Tajawal"/>
              <a:ea typeface="Tajawal"/>
              <a:cs typeface="Tajawal"/>
              <a:sym typeface="Tajaw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"/>
          <p:cNvSpPr/>
          <p:nvPr/>
        </p:nvSpPr>
        <p:spPr>
          <a:xfrm>
            <a:off x="837820" y="9473171"/>
            <a:ext cx="1280477" cy="267219"/>
          </a:xfrm>
          <a:custGeom>
            <a:rect b="b" l="l" r="r" t="t"/>
            <a:pathLst>
              <a:path extrusionOk="0" h="267219" w="1280477">
                <a:moveTo>
                  <a:pt x="0" y="0"/>
                </a:moveTo>
                <a:lnTo>
                  <a:pt x="1280477" y="0"/>
                </a:lnTo>
                <a:lnTo>
                  <a:pt x="1280477" y="267219"/>
                </a:lnTo>
                <a:lnTo>
                  <a:pt x="0" y="2672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7" name="Google Shape;97;p2"/>
          <p:cNvSpPr/>
          <p:nvPr/>
        </p:nvSpPr>
        <p:spPr>
          <a:xfrm>
            <a:off x="450490" y="163235"/>
            <a:ext cx="1245350" cy="1245350"/>
          </a:xfrm>
          <a:custGeom>
            <a:rect b="b" l="l" r="r" t="t"/>
            <a:pathLst>
              <a:path extrusionOk="0" h="1245350" w="1245350">
                <a:moveTo>
                  <a:pt x="0" y="0"/>
                </a:moveTo>
                <a:lnTo>
                  <a:pt x="1245350" y="0"/>
                </a:lnTo>
                <a:lnTo>
                  <a:pt x="1245350" y="1245350"/>
                </a:lnTo>
                <a:lnTo>
                  <a:pt x="0" y="12453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8" name="Google Shape;98;p2"/>
          <p:cNvSpPr/>
          <p:nvPr/>
        </p:nvSpPr>
        <p:spPr>
          <a:xfrm>
            <a:off x="12499596" y="0"/>
            <a:ext cx="5788404" cy="10287000"/>
          </a:xfrm>
          <a:custGeom>
            <a:rect b="b" l="l" r="r" t="t"/>
            <a:pathLst>
              <a:path extrusionOk="0" h="10287000" w="5788404">
                <a:moveTo>
                  <a:pt x="0" y="0"/>
                </a:moveTo>
                <a:lnTo>
                  <a:pt x="5788404" y="0"/>
                </a:lnTo>
                <a:lnTo>
                  <a:pt x="578840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9" name="Google Shape;99;p2"/>
          <p:cNvSpPr txBox="1"/>
          <p:nvPr/>
        </p:nvSpPr>
        <p:spPr>
          <a:xfrm>
            <a:off x="1478058" y="1307992"/>
            <a:ext cx="10808356" cy="11329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879" u="none" cap="none" strike="noStrike">
                <a:solidFill>
                  <a:srgbClr val="2899CC"/>
                </a:solidFill>
                <a:latin typeface="Tajawal Black"/>
                <a:ea typeface="Tajawal Black"/>
                <a:cs typeface="Tajawal Black"/>
                <a:sym typeface="Tajawal Black"/>
              </a:rPr>
              <a:t>Why Are These Days So Special?</a:t>
            </a:r>
            <a:endParaRPr/>
          </a:p>
        </p:txBody>
      </p:sp>
      <p:sp>
        <p:nvSpPr>
          <p:cNvPr id="100" name="Google Shape;100;p2"/>
          <p:cNvSpPr txBox="1"/>
          <p:nvPr/>
        </p:nvSpPr>
        <p:spPr>
          <a:xfrm>
            <a:off x="2439247" y="9152665"/>
            <a:ext cx="493354" cy="587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11" u="none" cap="none" strike="noStrike">
                <a:solidFill>
                  <a:srgbClr val="2899CC"/>
                </a:solidFill>
                <a:latin typeface="Tajawal"/>
                <a:ea typeface="Tajawal"/>
                <a:cs typeface="Tajawal"/>
                <a:sym typeface="Tajawal"/>
              </a:rPr>
              <a:t>02</a:t>
            </a:r>
            <a:endParaRPr/>
          </a:p>
        </p:txBody>
      </p:sp>
      <p:sp>
        <p:nvSpPr>
          <p:cNvPr id="101" name="Google Shape;101;p2"/>
          <p:cNvSpPr txBox="1"/>
          <p:nvPr/>
        </p:nvSpPr>
        <p:spPr>
          <a:xfrm>
            <a:off x="1239966" y="3218247"/>
            <a:ext cx="11046448" cy="54473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3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412" u="none" cap="none" strike="noStrike">
                <a:solidFill>
                  <a:srgbClr val="2899CC"/>
                </a:solidFill>
                <a:latin typeface="Tajawal"/>
                <a:ea typeface="Tajawal"/>
                <a:cs typeface="Tajawal"/>
                <a:sym typeface="Tajawal"/>
              </a:rPr>
              <a:t>These days combine the major acts of worship: </a:t>
            </a:r>
            <a:r>
              <a:rPr b="0" i="0" lang="en-US" sz="3412" u="none" cap="none" strike="noStrike">
                <a:solidFill>
                  <a:srgbClr val="035F78"/>
                </a:solidFill>
                <a:latin typeface="Tajawal"/>
                <a:ea typeface="Tajawal"/>
                <a:cs typeface="Tajawal"/>
                <a:sym typeface="Tajawal"/>
              </a:rPr>
              <a:t>prayer, fasting, charity, and Hajj</a:t>
            </a:r>
            <a:r>
              <a:rPr b="0" i="0" lang="en-US" sz="3412" u="none" cap="none" strike="noStrike">
                <a:solidFill>
                  <a:srgbClr val="2899CC"/>
                </a:solidFill>
                <a:latin typeface="Tajawal"/>
                <a:ea typeface="Tajawal"/>
                <a:cs typeface="Tajawal"/>
                <a:sym typeface="Tajawal"/>
              </a:rPr>
              <a:t>.</a:t>
            </a:r>
            <a:endParaRPr/>
          </a:p>
          <a:p>
            <a:pPr indent="0" lvl="0" marL="0" marR="0" rtl="0" algn="ctr">
              <a:lnSpc>
                <a:spcPct val="14003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412" u="none" cap="none" strike="noStrike">
              <a:solidFill>
                <a:srgbClr val="2899CC"/>
              </a:solidFill>
              <a:latin typeface="Tajawal"/>
              <a:ea typeface="Tajawal"/>
              <a:cs typeface="Tajawal"/>
              <a:sym typeface="Tajawal"/>
            </a:endParaRPr>
          </a:p>
          <a:p>
            <a:pPr indent="0" lvl="0" marL="0" marR="0" rtl="0" algn="ctr">
              <a:lnSpc>
                <a:spcPct val="14003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412" u="none" cap="none" strike="noStrike">
                <a:solidFill>
                  <a:srgbClr val="2899CC"/>
                </a:solidFill>
                <a:latin typeface="Tajawal"/>
                <a:ea typeface="Tajawal"/>
                <a:cs typeface="Tajawal"/>
                <a:sym typeface="Tajawal"/>
              </a:rPr>
              <a:t>They offer a rare chance to earn immense rewards and have </a:t>
            </a:r>
            <a:r>
              <a:rPr b="0" i="0" lang="en-US" sz="3412" u="none" cap="none" strike="noStrike">
                <a:solidFill>
                  <a:srgbClr val="035F78"/>
                </a:solidFill>
                <a:latin typeface="Tajawal"/>
                <a:ea typeface="Tajawal"/>
                <a:cs typeface="Tajawal"/>
                <a:sym typeface="Tajawal"/>
              </a:rPr>
              <a:t>sins forgiven</a:t>
            </a:r>
            <a:r>
              <a:rPr b="0" i="0" lang="en-US" sz="3412" u="none" cap="none" strike="noStrike">
                <a:solidFill>
                  <a:srgbClr val="2899CC"/>
                </a:solidFill>
                <a:latin typeface="Tajawal"/>
                <a:ea typeface="Tajawal"/>
                <a:cs typeface="Tajawal"/>
                <a:sym typeface="Tajawal"/>
              </a:rPr>
              <a:t>.</a:t>
            </a:r>
            <a:endParaRPr/>
          </a:p>
          <a:p>
            <a:pPr indent="0" lvl="0" marL="0" marR="0" rtl="0" algn="ctr">
              <a:lnSpc>
                <a:spcPct val="14003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412" u="none" cap="none" strike="noStrike">
              <a:solidFill>
                <a:srgbClr val="2899CC"/>
              </a:solidFill>
              <a:latin typeface="Tajawal"/>
              <a:ea typeface="Tajawal"/>
              <a:cs typeface="Tajawal"/>
              <a:sym typeface="Tajawal"/>
            </a:endParaRPr>
          </a:p>
          <a:p>
            <a:pPr indent="0" lvl="0" marL="0" marR="0" rtl="0" algn="ctr">
              <a:lnSpc>
                <a:spcPct val="14003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412" u="none" cap="none" strike="noStrike">
                <a:solidFill>
                  <a:srgbClr val="2899CC"/>
                </a:solidFill>
                <a:latin typeface="Tajawal"/>
                <a:ea typeface="Tajawal"/>
                <a:cs typeface="Tajawal"/>
                <a:sym typeface="Tajawal"/>
              </a:rPr>
              <a:t>Among them is </a:t>
            </a:r>
            <a:r>
              <a:rPr b="0" i="0" lang="en-US" sz="3412" u="none" cap="none" strike="noStrike">
                <a:solidFill>
                  <a:srgbClr val="035F78"/>
                </a:solidFill>
                <a:latin typeface="Tajawal"/>
                <a:ea typeface="Tajawal"/>
                <a:cs typeface="Tajawal"/>
                <a:sym typeface="Tajawal"/>
              </a:rPr>
              <a:t>the Day of Arafah</a:t>
            </a:r>
            <a:r>
              <a:rPr b="0" i="0" lang="en-US" sz="3412" u="none" cap="none" strike="noStrike">
                <a:solidFill>
                  <a:srgbClr val="2899CC"/>
                </a:solidFill>
                <a:latin typeface="Tajawal"/>
                <a:ea typeface="Tajawal"/>
                <a:cs typeface="Tajawal"/>
                <a:sym typeface="Tajawal"/>
              </a:rPr>
              <a:t>, which expiates sins of two years, and </a:t>
            </a:r>
            <a:r>
              <a:rPr b="0" i="0" lang="en-US" sz="3412" u="none" cap="none" strike="noStrike">
                <a:solidFill>
                  <a:srgbClr val="035F78"/>
                </a:solidFill>
                <a:latin typeface="Tajawal"/>
                <a:ea typeface="Tajawal"/>
                <a:cs typeface="Tajawal"/>
                <a:sym typeface="Tajawal"/>
              </a:rPr>
              <a:t>the Day of Eid (Al-Nahr)</a:t>
            </a:r>
            <a:r>
              <a:rPr b="0" i="0" lang="en-US" sz="3412" u="none" cap="none" strike="noStrike">
                <a:solidFill>
                  <a:srgbClr val="2899CC"/>
                </a:solidFill>
                <a:latin typeface="Tajawal"/>
                <a:ea typeface="Tajawal"/>
                <a:cs typeface="Tajawal"/>
                <a:sym typeface="Tajawal"/>
              </a:rPr>
              <a:t>, the greatest day in the sight of Allah.</a:t>
            </a:r>
            <a:endParaRPr/>
          </a:p>
        </p:txBody>
      </p:sp>
    </p:spTree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"/>
          <p:cNvSpPr/>
          <p:nvPr/>
        </p:nvSpPr>
        <p:spPr>
          <a:xfrm>
            <a:off x="837820" y="9473171"/>
            <a:ext cx="1280477" cy="267219"/>
          </a:xfrm>
          <a:custGeom>
            <a:rect b="b" l="l" r="r" t="t"/>
            <a:pathLst>
              <a:path extrusionOk="0" h="267219" w="1280477">
                <a:moveTo>
                  <a:pt x="0" y="0"/>
                </a:moveTo>
                <a:lnTo>
                  <a:pt x="1280477" y="0"/>
                </a:lnTo>
                <a:lnTo>
                  <a:pt x="1280477" y="267219"/>
                </a:lnTo>
                <a:lnTo>
                  <a:pt x="0" y="2672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7" name="Google Shape;107;p3"/>
          <p:cNvSpPr/>
          <p:nvPr/>
        </p:nvSpPr>
        <p:spPr>
          <a:xfrm rot="5400000">
            <a:off x="1377906" y="3201087"/>
            <a:ext cx="1294018" cy="270045"/>
          </a:xfrm>
          <a:custGeom>
            <a:rect b="b" l="l" r="r" t="t"/>
            <a:pathLst>
              <a:path extrusionOk="0" h="270045" w="1294018">
                <a:moveTo>
                  <a:pt x="0" y="0"/>
                </a:moveTo>
                <a:lnTo>
                  <a:pt x="1294017" y="0"/>
                </a:lnTo>
                <a:lnTo>
                  <a:pt x="1294017" y="270045"/>
                </a:lnTo>
                <a:lnTo>
                  <a:pt x="0" y="27004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8" name="Google Shape;108;p3"/>
          <p:cNvSpPr/>
          <p:nvPr/>
        </p:nvSpPr>
        <p:spPr>
          <a:xfrm rot="5400000">
            <a:off x="1377906" y="1907070"/>
            <a:ext cx="1294018" cy="270045"/>
          </a:xfrm>
          <a:custGeom>
            <a:rect b="b" l="l" r="r" t="t"/>
            <a:pathLst>
              <a:path extrusionOk="0" h="270045" w="1294018">
                <a:moveTo>
                  <a:pt x="0" y="0"/>
                </a:moveTo>
                <a:lnTo>
                  <a:pt x="1294017" y="0"/>
                </a:lnTo>
                <a:lnTo>
                  <a:pt x="1294017" y="270044"/>
                </a:lnTo>
                <a:lnTo>
                  <a:pt x="0" y="2700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cxnSp>
        <p:nvCxnSpPr>
          <p:cNvPr id="109" name="Google Shape;109;p3"/>
          <p:cNvCxnSpPr/>
          <p:nvPr/>
        </p:nvCxnSpPr>
        <p:spPr>
          <a:xfrm>
            <a:off x="6997702" y="3363993"/>
            <a:ext cx="8509524" cy="0"/>
          </a:xfrm>
          <a:prstGeom prst="straightConnector1">
            <a:avLst/>
          </a:prstGeom>
          <a:noFill/>
          <a:ln cap="flat" cmpd="sng" w="19050">
            <a:solidFill>
              <a:srgbClr val="2899CC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10" name="Google Shape;110;p3"/>
          <p:cNvGrpSpPr/>
          <p:nvPr/>
        </p:nvGrpSpPr>
        <p:grpSpPr>
          <a:xfrm>
            <a:off x="837820" y="4219457"/>
            <a:ext cx="16723423" cy="2291338"/>
            <a:chOff x="0" y="-38100"/>
            <a:chExt cx="4404523" cy="603480"/>
          </a:xfrm>
        </p:grpSpPr>
        <p:sp>
          <p:nvSpPr>
            <p:cNvPr id="111" name="Google Shape;111;p3"/>
            <p:cNvSpPr/>
            <p:nvPr/>
          </p:nvSpPr>
          <p:spPr>
            <a:xfrm>
              <a:off x="0" y="0"/>
              <a:ext cx="4404523" cy="565380"/>
            </a:xfrm>
            <a:custGeom>
              <a:rect b="b" l="l" r="r" t="t"/>
              <a:pathLst>
                <a:path extrusionOk="0" h="565380" w="4404523">
                  <a:moveTo>
                    <a:pt x="0" y="0"/>
                  </a:moveTo>
                  <a:lnTo>
                    <a:pt x="4404523" y="0"/>
                  </a:lnTo>
                  <a:lnTo>
                    <a:pt x="4404523" y="565380"/>
                  </a:lnTo>
                  <a:lnTo>
                    <a:pt x="0" y="565380"/>
                  </a:lnTo>
                  <a:close/>
                </a:path>
              </a:pathLst>
            </a:custGeom>
            <a:solidFill>
              <a:srgbClr val="E5F1ED"/>
            </a:solidFill>
            <a:ln>
              <a:noFill/>
            </a:ln>
          </p:spPr>
        </p:sp>
        <p:sp>
          <p:nvSpPr>
            <p:cNvPr id="112" name="Google Shape;112;p3"/>
            <p:cNvSpPr txBox="1"/>
            <p:nvPr/>
          </p:nvSpPr>
          <p:spPr>
            <a:xfrm>
              <a:off x="0" y="-38100"/>
              <a:ext cx="4404523" cy="6034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3" name="Google Shape;113;p3"/>
          <p:cNvGrpSpPr/>
          <p:nvPr/>
        </p:nvGrpSpPr>
        <p:grpSpPr>
          <a:xfrm>
            <a:off x="837820" y="6747134"/>
            <a:ext cx="16723423" cy="2291338"/>
            <a:chOff x="0" y="-38100"/>
            <a:chExt cx="4404523" cy="603480"/>
          </a:xfrm>
        </p:grpSpPr>
        <p:sp>
          <p:nvSpPr>
            <p:cNvPr id="114" name="Google Shape;114;p3"/>
            <p:cNvSpPr/>
            <p:nvPr/>
          </p:nvSpPr>
          <p:spPr>
            <a:xfrm>
              <a:off x="0" y="0"/>
              <a:ext cx="4404523" cy="565380"/>
            </a:xfrm>
            <a:custGeom>
              <a:rect b="b" l="l" r="r" t="t"/>
              <a:pathLst>
                <a:path extrusionOk="0" h="565380" w="4404523">
                  <a:moveTo>
                    <a:pt x="0" y="0"/>
                  </a:moveTo>
                  <a:lnTo>
                    <a:pt x="4404523" y="0"/>
                  </a:lnTo>
                  <a:lnTo>
                    <a:pt x="4404523" y="565380"/>
                  </a:lnTo>
                  <a:lnTo>
                    <a:pt x="0" y="565380"/>
                  </a:lnTo>
                  <a:close/>
                </a:path>
              </a:pathLst>
            </a:custGeom>
            <a:solidFill>
              <a:srgbClr val="E5F1ED"/>
            </a:solidFill>
            <a:ln>
              <a:noFill/>
            </a:ln>
          </p:spPr>
        </p:sp>
        <p:sp>
          <p:nvSpPr>
            <p:cNvPr id="115" name="Google Shape;115;p3"/>
            <p:cNvSpPr txBox="1"/>
            <p:nvPr/>
          </p:nvSpPr>
          <p:spPr>
            <a:xfrm>
              <a:off x="0" y="-38100"/>
              <a:ext cx="4404523" cy="6034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6" name="Google Shape;116;p3"/>
          <p:cNvSpPr/>
          <p:nvPr/>
        </p:nvSpPr>
        <p:spPr>
          <a:xfrm>
            <a:off x="2355230" y="1395083"/>
            <a:ext cx="2568985" cy="2568985"/>
          </a:xfrm>
          <a:custGeom>
            <a:rect b="b" l="l" r="r" t="t"/>
            <a:pathLst>
              <a:path extrusionOk="0" h="2568985" w="2568985">
                <a:moveTo>
                  <a:pt x="0" y="0"/>
                </a:moveTo>
                <a:lnTo>
                  <a:pt x="2568985" y="0"/>
                </a:lnTo>
                <a:lnTo>
                  <a:pt x="2568985" y="2568985"/>
                </a:lnTo>
                <a:lnTo>
                  <a:pt x="0" y="2568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7" name="Google Shape;117;p3"/>
          <p:cNvSpPr/>
          <p:nvPr/>
        </p:nvSpPr>
        <p:spPr>
          <a:xfrm>
            <a:off x="14741939" y="7013651"/>
            <a:ext cx="1204360" cy="892732"/>
          </a:xfrm>
          <a:custGeom>
            <a:rect b="b" l="l" r="r" t="t"/>
            <a:pathLst>
              <a:path extrusionOk="0" h="892732" w="1204360">
                <a:moveTo>
                  <a:pt x="0" y="0"/>
                </a:moveTo>
                <a:lnTo>
                  <a:pt x="1204360" y="0"/>
                </a:lnTo>
                <a:lnTo>
                  <a:pt x="1204360" y="892732"/>
                </a:lnTo>
                <a:lnTo>
                  <a:pt x="0" y="89273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8" name="Google Shape;118;p3"/>
          <p:cNvSpPr/>
          <p:nvPr/>
        </p:nvSpPr>
        <p:spPr>
          <a:xfrm>
            <a:off x="8273710" y="6957469"/>
            <a:ext cx="1729980" cy="1122324"/>
          </a:xfrm>
          <a:custGeom>
            <a:rect b="b" l="l" r="r" t="t"/>
            <a:pathLst>
              <a:path extrusionOk="0" h="1122324" w="1729980">
                <a:moveTo>
                  <a:pt x="0" y="0"/>
                </a:moveTo>
                <a:lnTo>
                  <a:pt x="1729979" y="0"/>
                </a:lnTo>
                <a:lnTo>
                  <a:pt x="1729979" y="1122325"/>
                </a:lnTo>
                <a:lnTo>
                  <a:pt x="0" y="11223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9" name="Google Shape;119;p3"/>
          <p:cNvSpPr/>
          <p:nvPr/>
        </p:nvSpPr>
        <p:spPr>
          <a:xfrm>
            <a:off x="2279346" y="6865334"/>
            <a:ext cx="1190854" cy="1189366"/>
          </a:xfrm>
          <a:custGeom>
            <a:rect b="b" l="l" r="r" t="t"/>
            <a:pathLst>
              <a:path extrusionOk="0" h="1189366" w="1190854">
                <a:moveTo>
                  <a:pt x="0" y="0"/>
                </a:moveTo>
                <a:lnTo>
                  <a:pt x="1190855" y="0"/>
                </a:lnTo>
                <a:lnTo>
                  <a:pt x="1190855" y="1189366"/>
                </a:lnTo>
                <a:lnTo>
                  <a:pt x="0" y="11893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0" name="Google Shape;120;p3"/>
          <p:cNvSpPr/>
          <p:nvPr/>
        </p:nvSpPr>
        <p:spPr>
          <a:xfrm>
            <a:off x="2070389" y="4364118"/>
            <a:ext cx="1094527" cy="1146101"/>
          </a:xfrm>
          <a:custGeom>
            <a:rect b="b" l="l" r="r" t="t"/>
            <a:pathLst>
              <a:path extrusionOk="0" h="1146101" w="1094527">
                <a:moveTo>
                  <a:pt x="0" y="0"/>
                </a:moveTo>
                <a:lnTo>
                  <a:pt x="1094526" y="0"/>
                </a:lnTo>
                <a:lnTo>
                  <a:pt x="1094526" y="1146101"/>
                </a:lnTo>
                <a:lnTo>
                  <a:pt x="0" y="11461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1" name="Google Shape;121;p3"/>
          <p:cNvSpPr/>
          <p:nvPr/>
        </p:nvSpPr>
        <p:spPr>
          <a:xfrm>
            <a:off x="8464644" y="4364118"/>
            <a:ext cx="1017165" cy="1146101"/>
          </a:xfrm>
          <a:custGeom>
            <a:rect b="b" l="l" r="r" t="t"/>
            <a:pathLst>
              <a:path extrusionOk="0" h="1146101" w="1017165">
                <a:moveTo>
                  <a:pt x="0" y="0"/>
                </a:moveTo>
                <a:lnTo>
                  <a:pt x="1017164" y="0"/>
                </a:lnTo>
                <a:lnTo>
                  <a:pt x="1017164" y="1146101"/>
                </a:lnTo>
                <a:lnTo>
                  <a:pt x="0" y="11461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2" name="Google Shape;122;p3"/>
          <p:cNvSpPr/>
          <p:nvPr/>
        </p:nvSpPr>
        <p:spPr>
          <a:xfrm flipH="1">
            <a:off x="14788260" y="4364118"/>
            <a:ext cx="1111718" cy="1146101"/>
          </a:xfrm>
          <a:custGeom>
            <a:rect b="b" l="l" r="r" t="t"/>
            <a:pathLst>
              <a:path extrusionOk="0" h="1146101" w="1111718">
                <a:moveTo>
                  <a:pt x="1111718" y="0"/>
                </a:moveTo>
                <a:lnTo>
                  <a:pt x="0" y="0"/>
                </a:lnTo>
                <a:lnTo>
                  <a:pt x="0" y="1146101"/>
                </a:lnTo>
                <a:lnTo>
                  <a:pt x="1111718" y="1146101"/>
                </a:lnTo>
                <a:lnTo>
                  <a:pt x="1111718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3" name="Google Shape;123;p3"/>
          <p:cNvSpPr txBox="1"/>
          <p:nvPr/>
        </p:nvSpPr>
        <p:spPr>
          <a:xfrm>
            <a:off x="5245628" y="2206733"/>
            <a:ext cx="12013672" cy="9762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1" algn="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100" u="none" cap="none" strike="noStrike">
                <a:solidFill>
                  <a:srgbClr val="2899CC"/>
                </a:solidFill>
                <a:latin typeface="Tajawal Black"/>
                <a:ea typeface="Tajawal Black"/>
                <a:cs typeface="Tajawal Black"/>
                <a:sym typeface="Tajawal Black"/>
              </a:rPr>
              <a:t>Recommended Deeds During These Days</a:t>
            </a:r>
            <a:endParaRPr/>
          </a:p>
        </p:txBody>
      </p:sp>
      <p:sp>
        <p:nvSpPr>
          <p:cNvPr id="124" name="Google Shape;124;p3"/>
          <p:cNvSpPr txBox="1"/>
          <p:nvPr/>
        </p:nvSpPr>
        <p:spPr>
          <a:xfrm>
            <a:off x="2355230" y="9152665"/>
            <a:ext cx="524844" cy="587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11" u="none" cap="none" strike="noStrike">
                <a:solidFill>
                  <a:srgbClr val="2899CC"/>
                </a:solidFill>
                <a:latin typeface="Tajawal"/>
                <a:ea typeface="Tajawal"/>
                <a:cs typeface="Tajawal"/>
                <a:sym typeface="Tajawal"/>
              </a:rPr>
              <a:t>03</a:t>
            </a:r>
            <a:endParaRPr/>
          </a:p>
        </p:txBody>
      </p:sp>
      <p:sp>
        <p:nvSpPr>
          <p:cNvPr id="125" name="Google Shape;125;p3"/>
          <p:cNvSpPr txBox="1"/>
          <p:nvPr/>
        </p:nvSpPr>
        <p:spPr>
          <a:xfrm>
            <a:off x="1107186" y="5458234"/>
            <a:ext cx="3895515" cy="8807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1" algn="ctr">
              <a:lnSpc>
                <a:spcPct val="13997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389" u="none" cap="none" strike="noStrike">
                <a:solidFill>
                  <a:srgbClr val="161616"/>
                </a:solidFill>
                <a:latin typeface="Tajawal"/>
                <a:ea typeface="Tajawal"/>
                <a:cs typeface="Tajawal"/>
                <a:sym typeface="Tajawal"/>
              </a:rPr>
              <a:t>Saying Takbeer, Tahleel, and Tahmeed frequently</a:t>
            </a:r>
            <a:endParaRPr/>
          </a:p>
        </p:txBody>
      </p:sp>
      <p:sp>
        <p:nvSpPr>
          <p:cNvPr id="126" name="Google Shape;126;p3"/>
          <p:cNvSpPr txBox="1"/>
          <p:nvPr/>
        </p:nvSpPr>
        <p:spPr>
          <a:xfrm>
            <a:off x="1107186" y="7985911"/>
            <a:ext cx="3895515" cy="8807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1" algn="ctr">
              <a:lnSpc>
                <a:spcPct val="13997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389" u="none" cap="none" strike="noStrike">
                <a:solidFill>
                  <a:srgbClr val="161616"/>
                </a:solidFill>
                <a:latin typeface="Tajawal"/>
                <a:ea typeface="Tajawal"/>
                <a:cs typeface="Tajawal"/>
                <a:sym typeface="Tajawal"/>
              </a:rPr>
              <a:t>Giving charity and showing kindness to parents</a:t>
            </a:r>
            <a:endParaRPr/>
          </a:p>
        </p:txBody>
      </p:sp>
      <p:sp>
        <p:nvSpPr>
          <p:cNvPr id="127" name="Google Shape;127;p3"/>
          <p:cNvSpPr txBox="1"/>
          <p:nvPr/>
        </p:nvSpPr>
        <p:spPr>
          <a:xfrm>
            <a:off x="7190942" y="5458234"/>
            <a:ext cx="3895515" cy="8807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1" algn="ctr">
              <a:lnSpc>
                <a:spcPct val="13997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389" u="none" cap="none" strike="noStrike">
                <a:solidFill>
                  <a:srgbClr val="161616"/>
                </a:solidFill>
                <a:latin typeface="Tajawal"/>
                <a:ea typeface="Tajawal"/>
                <a:cs typeface="Tajawal"/>
                <a:sym typeface="Tajawal"/>
              </a:rPr>
              <a:t>Fasting, especially on the Day of Arafah</a:t>
            </a:r>
            <a:endParaRPr/>
          </a:p>
        </p:txBody>
      </p:sp>
      <p:sp>
        <p:nvSpPr>
          <p:cNvPr id="128" name="Google Shape;128;p3"/>
          <p:cNvSpPr txBox="1"/>
          <p:nvPr/>
        </p:nvSpPr>
        <p:spPr>
          <a:xfrm>
            <a:off x="7196242" y="8197448"/>
            <a:ext cx="3895515" cy="4576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1" algn="ctr">
              <a:lnSpc>
                <a:spcPct val="13997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389" u="none" cap="none" strike="noStrike">
                <a:solidFill>
                  <a:srgbClr val="161616"/>
                </a:solidFill>
                <a:latin typeface="Tajawal"/>
                <a:ea typeface="Tajawal"/>
                <a:cs typeface="Tajawal"/>
                <a:sym typeface="Tajawal"/>
              </a:rPr>
              <a:t>Reading the Qur’an</a:t>
            </a:r>
            <a:endParaRPr/>
          </a:p>
        </p:txBody>
      </p:sp>
      <p:sp>
        <p:nvSpPr>
          <p:cNvPr id="129" name="Google Shape;129;p3"/>
          <p:cNvSpPr txBox="1"/>
          <p:nvPr/>
        </p:nvSpPr>
        <p:spPr>
          <a:xfrm>
            <a:off x="13396361" y="5458234"/>
            <a:ext cx="3895515" cy="8807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1" algn="ctr">
              <a:lnSpc>
                <a:spcPct val="13997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389" u="none" cap="none" strike="noStrike">
                <a:solidFill>
                  <a:srgbClr val="161616"/>
                </a:solidFill>
                <a:latin typeface="Tajawal"/>
                <a:ea typeface="Tajawal"/>
                <a:cs typeface="Tajawal"/>
                <a:sym typeface="Tajawal"/>
              </a:rPr>
              <a:t>Performing voluntary prayers and night prayers</a:t>
            </a:r>
            <a:endParaRPr/>
          </a:p>
        </p:txBody>
      </p:sp>
      <p:sp>
        <p:nvSpPr>
          <p:cNvPr id="130" name="Google Shape;130;p3"/>
          <p:cNvSpPr txBox="1"/>
          <p:nvPr/>
        </p:nvSpPr>
        <p:spPr>
          <a:xfrm>
            <a:off x="13396361" y="7985911"/>
            <a:ext cx="3895515" cy="8807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1" algn="ctr">
              <a:lnSpc>
                <a:spcPct val="13997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389" u="none" cap="none" strike="noStrike">
                <a:solidFill>
                  <a:srgbClr val="161616"/>
                </a:solidFill>
                <a:latin typeface="Tajawal"/>
                <a:ea typeface="Tajawal"/>
                <a:cs typeface="Tajawal"/>
                <a:sym typeface="Tajawal"/>
              </a:rPr>
              <a:t>Making abundant supplication (du‘a)</a:t>
            </a:r>
            <a:endParaRPr/>
          </a:p>
        </p:txBody>
      </p:sp>
    </p:spTree>
  </p:cSld>
  <p:clrMapOvr>
    <a:masterClrMapping/>
  </p:clrMapOvr>
  <p:transition>
    <p:push dir="r"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oogle Shape;135;p4"/>
          <p:cNvGrpSpPr/>
          <p:nvPr/>
        </p:nvGrpSpPr>
        <p:grpSpPr>
          <a:xfrm>
            <a:off x="-556979" y="6420789"/>
            <a:ext cx="19151718" cy="3866211"/>
            <a:chOff x="0" y="-38100"/>
            <a:chExt cx="5044074" cy="1018261"/>
          </a:xfrm>
        </p:grpSpPr>
        <p:sp>
          <p:nvSpPr>
            <p:cNvPr id="136" name="Google Shape;136;p4"/>
            <p:cNvSpPr/>
            <p:nvPr/>
          </p:nvSpPr>
          <p:spPr>
            <a:xfrm>
              <a:off x="0" y="0"/>
              <a:ext cx="5044074" cy="980161"/>
            </a:xfrm>
            <a:custGeom>
              <a:rect b="b" l="l" r="r" t="t"/>
              <a:pathLst>
                <a:path extrusionOk="0" h="980161" w="5044074">
                  <a:moveTo>
                    <a:pt x="0" y="0"/>
                  </a:moveTo>
                  <a:lnTo>
                    <a:pt x="5044074" y="0"/>
                  </a:lnTo>
                  <a:lnTo>
                    <a:pt x="5044074" y="980161"/>
                  </a:lnTo>
                  <a:lnTo>
                    <a:pt x="0" y="980161"/>
                  </a:lnTo>
                  <a:close/>
                </a:path>
              </a:pathLst>
            </a:custGeom>
            <a:solidFill>
              <a:srgbClr val="E5F1ED"/>
            </a:solidFill>
            <a:ln>
              <a:noFill/>
            </a:ln>
          </p:spPr>
        </p:sp>
        <p:sp>
          <p:nvSpPr>
            <p:cNvPr id="137" name="Google Shape;137;p4"/>
            <p:cNvSpPr txBox="1"/>
            <p:nvPr/>
          </p:nvSpPr>
          <p:spPr>
            <a:xfrm>
              <a:off x="0" y="-38100"/>
              <a:ext cx="5044074" cy="101826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8" name="Google Shape;138;p4"/>
          <p:cNvSpPr/>
          <p:nvPr/>
        </p:nvSpPr>
        <p:spPr>
          <a:xfrm>
            <a:off x="837820" y="9473171"/>
            <a:ext cx="1280477" cy="267219"/>
          </a:xfrm>
          <a:custGeom>
            <a:rect b="b" l="l" r="r" t="t"/>
            <a:pathLst>
              <a:path extrusionOk="0" h="267219" w="1280477">
                <a:moveTo>
                  <a:pt x="0" y="0"/>
                </a:moveTo>
                <a:lnTo>
                  <a:pt x="1280477" y="0"/>
                </a:lnTo>
                <a:lnTo>
                  <a:pt x="1280477" y="267219"/>
                </a:lnTo>
                <a:lnTo>
                  <a:pt x="0" y="2672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cxnSp>
        <p:nvCxnSpPr>
          <p:cNvPr id="139" name="Google Shape;139;p4"/>
          <p:cNvCxnSpPr/>
          <p:nvPr/>
        </p:nvCxnSpPr>
        <p:spPr>
          <a:xfrm>
            <a:off x="6064792" y="3416835"/>
            <a:ext cx="5925581" cy="0"/>
          </a:xfrm>
          <a:prstGeom prst="straightConnector1">
            <a:avLst/>
          </a:prstGeom>
          <a:noFill/>
          <a:ln cap="flat" cmpd="sng" w="19050">
            <a:solidFill>
              <a:srgbClr val="2899C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0" name="Google Shape;140;p4"/>
          <p:cNvSpPr/>
          <p:nvPr/>
        </p:nvSpPr>
        <p:spPr>
          <a:xfrm>
            <a:off x="4223594" y="4032390"/>
            <a:ext cx="1760713" cy="1834076"/>
          </a:xfrm>
          <a:custGeom>
            <a:rect b="b" l="l" r="r" t="t"/>
            <a:pathLst>
              <a:path extrusionOk="0" h="1834076" w="1760713">
                <a:moveTo>
                  <a:pt x="0" y="0"/>
                </a:moveTo>
                <a:lnTo>
                  <a:pt x="1760713" y="0"/>
                </a:lnTo>
                <a:lnTo>
                  <a:pt x="1760713" y="1834076"/>
                </a:lnTo>
                <a:lnTo>
                  <a:pt x="0" y="18340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1" name="Google Shape;141;p4"/>
          <p:cNvSpPr/>
          <p:nvPr/>
        </p:nvSpPr>
        <p:spPr>
          <a:xfrm>
            <a:off x="11293734" y="3705795"/>
            <a:ext cx="1680850" cy="2192076"/>
          </a:xfrm>
          <a:custGeom>
            <a:rect b="b" l="l" r="r" t="t"/>
            <a:pathLst>
              <a:path extrusionOk="0" h="2192076" w="1680850">
                <a:moveTo>
                  <a:pt x="0" y="0"/>
                </a:moveTo>
                <a:lnTo>
                  <a:pt x="1680849" y="0"/>
                </a:lnTo>
                <a:lnTo>
                  <a:pt x="1680849" y="2192076"/>
                </a:lnTo>
                <a:lnTo>
                  <a:pt x="0" y="21920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2" name="Google Shape;142;p4"/>
          <p:cNvSpPr/>
          <p:nvPr/>
        </p:nvSpPr>
        <p:spPr>
          <a:xfrm>
            <a:off x="14182065" y="7026561"/>
            <a:ext cx="1571339" cy="2057400"/>
          </a:xfrm>
          <a:custGeom>
            <a:rect b="b" l="l" r="r" t="t"/>
            <a:pathLst>
              <a:path extrusionOk="0" h="2057400" w="1571339">
                <a:moveTo>
                  <a:pt x="0" y="0"/>
                </a:moveTo>
                <a:lnTo>
                  <a:pt x="1571339" y="0"/>
                </a:lnTo>
                <a:lnTo>
                  <a:pt x="1571339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3" name="Google Shape;143;p4"/>
          <p:cNvSpPr/>
          <p:nvPr/>
        </p:nvSpPr>
        <p:spPr>
          <a:xfrm>
            <a:off x="7068703" y="7026561"/>
            <a:ext cx="1701599" cy="2057400"/>
          </a:xfrm>
          <a:custGeom>
            <a:rect b="b" l="l" r="r" t="t"/>
            <a:pathLst>
              <a:path extrusionOk="0" h="2057400" w="1701599">
                <a:moveTo>
                  <a:pt x="0" y="0"/>
                </a:moveTo>
                <a:lnTo>
                  <a:pt x="1701598" y="0"/>
                </a:lnTo>
                <a:lnTo>
                  <a:pt x="1701598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4" name="Google Shape;144;p4"/>
          <p:cNvSpPr txBox="1"/>
          <p:nvPr/>
        </p:nvSpPr>
        <p:spPr>
          <a:xfrm>
            <a:off x="6064792" y="781050"/>
            <a:ext cx="6069367" cy="12435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1" algn="ctr">
              <a:lnSpc>
                <a:spcPct val="1399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543" u="none" cap="none" strike="noStrike">
                <a:solidFill>
                  <a:srgbClr val="2899CC"/>
                </a:solidFill>
                <a:latin typeface="Tajawal Black"/>
                <a:ea typeface="Tajawal Black"/>
                <a:cs typeface="Tajawal Black"/>
                <a:sym typeface="Tajawal Black"/>
              </a:rPr>
              <a:t>Spiritual</a:t>
            </a:r>
            <a:r>
              <a:rPr b="1" i="0" lang="en-US" sz="6543" u="none" cap="none" strike="noStrike">
                <a:solidFill>
                  <a:srgbClr val="2899CC"/>
                </a:solidFill>
                <a:latin typeface="Tajawal Black"/>
                <a:ea typeface="Tajawal Black"/>
                <a:cs typeface="Tajawal Black"/>
                <a:sym typeface="Tajawal Black"/>
                <a:rtl val="1"/>
              </a:rPr>
              <a:t> </a:t>
            </a:r>
            <a:endParaRPr/>
          </a:p>
        </p:txBody>
      </p:sp>
      <p:sp>
        <p:nvSpPr>
          <p:cNvPr id="145" name="Google Shape;145;p4"/>
          <p:cNvSpPr txBox="1"/>
          <p:nvPr/>
        </p:nvSpPr>
        <p:spPr>
          <a:xfrm>
            <a:off x="2352030" y="9152665"/>
            <a:ext cx="492225" cy="587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11" u="none" cap="none" strike="noStrike">
                <a:solidFill>
                  <a:srgbClr val="2899CC"/>
                </a:solidFill>
                <a:latin typeface="Tajawal"/>
                <a:ea typeface="Tajawal"/>
                <a:cs typeface="Tajawal"/>
                <a:sym typeface="Tajawal"/>
              </a:rPr>
              <a:t>04</a:t>
            </a:r>
            <a:endParaRPr/>
          </a:p>
        </p:txBody>
      </p:sp>
      <p:sp>
        <p:nvSpPr>
          <p:cNvPr id="146" name="Google Shape;146;p4"/>
          <p:cNvSpPr txBox="1"/>
          <p:nvPr/>
        </p:nvSpPr>
        <p:spPr>
          <a:xfrm>
            <a:off x="6070150" y="1910255"/>
            <a:ext cx="6405285" cy="12435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540" u="none" cap="none" strike="noStrike">
                <a:solidFill>
                  <a:srgbClr val="000000"/>
                </a:solidFill>
                <a:latin typeface="Tajawal"/>
                <a:ea typeface="Tajawal"/>
                <a:cs typeface="Tajawal"/>
                <a:sym typeface="Tajawal"/>
              </a:rPr>
              <a:t>Benefits</a:t>
            </a:r>
            <a:endParaRPr/>
          </a:p>
        </p:txBody>
      </p:sp>
      <p:sp>
        <p:nvSpPr>
          <p:cNvPr id="147" name="Google Shape;147;p4"/>
          <p:cNvSpPr txBox="1"/>
          <p:nvPr/>
        </p:nvSpPr>
        <p:spPr>
          <a:xfrm>
            <a:off x="12974583" y="9197515"/>
            <a:ext cx="3986302" cy="4092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1" algn="ctr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24" u="none" cap="none" strike="noStrike">
                <a:solidFill>
                  <a:srgbClr val="000000"/>
                </a:solidFill>
                <a:latin typeface="Tajawal"/>
                <a:ea typeface="Tajawal"/>
                <a:cs typeface="Tajawal"/>
                <a:sym typeface="Tajawal"/>
              </a:rPr>
              <a:t>Strengthening of personal piety</a:t>
            </a:r>
            <a:endParaRPr/>
          </a:p>
        </p:txBody>
      </p:sp>
      <p:sp>
        <p:nvSpPr>
          <p:cNvPr id="148" name="Google Shape;148;p4"/>
          <p:cNvSpPr txBox="1"/>
          <p:nvPr/>
        </p:nvSpPr>
        <p:spPr>
          <a:xfrm>
            <a:off x="5926351" y="9197515"/>
            <a:ext cx="3986302" cy="4092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1" algn="ctr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24" u="none" cap="none" strike="noStrike">
                <a:solidFill>
                  <a:srgbClr val="000000"/>
                </a:solidFill>
                <a:latin typeface="Tajawal"/>
                <a:ea typeface="Tajawal"/>
                <a:cs typeface="Tajawal"/>
                <a:sym typeface="Tajawal"/>
              </a:rPr>
              <a:t>Purification of the soul and heart</a:t>
            </a:r>
            <a:endParaRPr/>
          </a:p>
        </p:txBody>
      </p:sp>
      <p:sp>
        <p:nvSpPr>
          <p:cNvPr id="149" name="Google Shape;149;p4"/>
          <p:cNvSpPr txBox="1"/>
          <p:nvPr/>
        </p:nvSpPr>
        <p:spPr>
          <a:xfrm>
            <a:off x="10208052" y="5876750"/>
            <a:ext cx="3852214" cy="4092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1" algn="ctr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24" u="none" cap="none" strike="noStrike">
                <a:solidFill>
                  <a:srgbClr val="000000"/>
                </a:solidFill>
                <a:latin typeface="Tajawal"/>
                <a:ea typeface="Tajawal"/>
                <a:cs typeface="Tajawal"/>
                <a:sym typeface="Tajawal"/>
              </a:rPr>
              <a:t>Renewed connection with Allah</a:t>
            </a:r>
            <a:endParaRPr/>
          </a:p>
        </p:txBody>
      </p:sp>
      <p:sp>
        <p:nvSpPr>
          <p:cNvPr id="150" name="Google Shape;150;p4"/>
          <p:cNvSpPr txBox="1"/>
          <p:nvPr/>
        </p:nvSpPr>
        <p:spPr>
          <a:xfrm>
            <a:off x="3576000" y="5845345"/>
            <a:ext cx="3055902" cy="4092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1" algn="ctr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24" u="none" cap="none" strike="noStrike">
                <a:solidFill>
                  <a:srgbClr val="000000"/>
                </a:solidFill>
                <a:latin typeface="Tajawal"/>
                <a:ea typeface="Tajawal"/>
                <a:cs typeface="Tajawal"/>
                <a:sym typeface="Tajawal"/>
              </a:rPr>
              <a:t>Multiplication of rewards</a:t>
            </a:r>
            <a:endParaRPr/>
          </a:p>
        </p:txBody>
      </p:sp>
      <p:sp>
        <p:nvSpPr>
          <p:cNvPr id="151" name="Google Shape;151;p4"/>
          <p:cNvSpPr/>
          <p:nvPr/>
        </p:nvSpPr>
        <p:spPr>
          <a:xfrm>
            <a:off x="450490" y="163235"/>
            <a:ext cx="1245350" cy="1245350"/>
          </a:xfrm>
          <a:custGeom>
            <a:rect b="b" l="l" r="r" t="t"/>
            <a:pathLst>
              <a:path extrusionOk="0" h="1245350" w="1245350">
                <a:moveTo>
                  <a:pt x="0" y="0"/>
                </a:moveTo>
                <a:lnTo>
                  <a:pt x="1245350" y="0"/>
                </a:lnTo>
                <a:lnTo>
                  <a:pt x="1245350" y="1245350"/>
                </a:lnTo>
                <a:lnTo>
                  <a:pt x="0" y="12453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  <p:transition>
    <p:circle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5"/>
          <p:cNvSpPr/>
          <p:nvPr/>
        </p:nvSpPr>
        <p:spPr>
          <a:xfrm>
            <a:off x="837820" y="9473171"/>
            <a:ext cx="1280477" cy="267219"/>
          </a:xfrm>
          <a:custGeom>
            <a:rect b="b" l="l" r="r" t="t"/>
            <a:pathLst>
              <a:path extrusionOk="0" h="267219" w="1280477">
                <a:moveTo>
                  <a:pt x="0" y="0"/>
                </a:moveTo>
                <a:lnTo>
                  <a:pt x="1280477" y="0"/>
                </a:lnTo>
                <a:lnTo>
                  <a:pt x="1280477" y="267219"/>
                </a:lnTo>
                <a:lnTo>
                  <a:pt x="0" y="2672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7" name="Google Shape;157;p5"/>
          <p:cNvSpPr/>
          <p:nvPr/>
        </p:nvSpPr>
        <p:spPr>
          <a:xfrm>
            <a:off x="11182385" y="0"/>
            <a:ext cx="7087856" cy="10287000"/>
          </a:xfrm>
          <a:custGeom>
            <a:rect b="b" l="l" r="r" t="t"/>
            <a:pathLst>
              <a:path extrusionOk="0" h="10287000" w="7087856">
                <a:moveTo>
                  <a:pt x="0" y="0"/>
                </a:moveTo>
                <a:lnTo>
                  <a:pt x="7087856" y="0"/>
                </a:lnTo>
                <a:lnTo>
                  <a:pt x="708785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73503" r="-83268" t="0"/>
            </a:stretch>
          </a:blipFill>
          <a:ln>
            <a:noFill/>
          </a:ln>
        </p:spPr>
      </p:sp>
      <p:cxnSp>
        <p:nvCxnSpPr>
          <p:cNvPr id="158" name="Google Shape;158;p5"/>
          <p:cNvCxnSpPr/>
          <p:nvPr/>
        </p:nvCxnSpPr>
        <p:spPr>
          <a:xfrm>
            <a:off x="1478058" y="4041742"/>
            <a:ext cx="5925581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59" name="Google Shape;159;p5"/>
          <p:cNvGrpSpPr/>
          <p:nvPr/>
        </p:nvGrpSpPr>
        <p:grpSpPr>
          <a:xfrm>
            <a:off x="12027095" y="6976597"/>
            <a:ext cx="5730042" cy="1923777"/>
            <a:chOff x="0" y="-85725"/>
            <a:chExt cx="1509147" cy="506674"/>
          </a:xfrm>
        </p:grpSpPr>
        <p:sp>
          <p:nvSpPr>
            <p:cNvPr id="160" name="Google Shape;160;p5"/>
            <p:cNvSpPr/>
            <p:nvPr/>
          </p:nvSpPr>
          <p:spPr>
            <a:xfrm>
              <a:off x="0" y="0"/>
              <a:ext cx="1509147" cy="420949"/>
            </a:xfrm>
            <a:custGeom>
              <a:rect b="b" l="l" r="r" t="t"/>
              <a:pathLst>
                <a:path extrusionOk="0" h="420949" w="1509147">
                  <a:moveTo>
                    <a:pt x="0" y="0"/>
                  </a:moveTo>
                  <a:lnTo>
                    <a:pt x="1509147" y="0"/>
                  </a:lnTo>
                  <a:lnTo>
                    <a:pt x="1509147" y="420949"/>
                  </a:lnTo>
                  <a:lnTo>
                    <a:pt x="0" y="420949"/>
                  </a:lnTo>
                  <a:close/>
                </a:path>
              </a:pathLst>
            </a:custGeom>
            <a:solidFill>
              <a:srgbClr val="2899CC">
                <a:alpha val="86666"/>
              </a:srgbClr>
            </a:solidFill>
            <a:ln>
              <a:noFill/>
            </a:ln>
          </p:spPr>
        </p:sp>
        <p:sp>
          <p:nvSpPr>
            <p:cNvPr id="161" name="Google Shape;161;p5"/>
            <p:cNvSpPr txBox="1"/>
            <p:nvPr/>
          </p:nvSpPr>
          <p:spPr>
            <a:xfrm>
              <a:off x="0" y="-85725"/>
              <a:ext cx="1509147" cy="5066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652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2" name="Google Shape;162;p5"/>
          <p:cNvSpPr txBox="1"/>
          <p:nvPr/>
        </p:nvSpPr>
        <p:spPr>
          <a:xfrm>
            <a:off x="2355230" y="9152665"/>
            <a:ext cx="501141" cy="587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11" u="none" cap="none" strike="noStrike">
                <a:solidFill>
                  <a:srgbClr val="2899CC"/>
                </a:solidFill>
                <a:latin typeface="Tajawal"/>
                <a:ea typeface="Tajawal"/>
                <a:cs typeface="Tajawal"/>
                <a:sym typeface="Tajawal"/>
              </a:rPr>
              <a:t>05</a:t>
            </a:r>
            <a:endParaRPr/>
          </a:p>
        </p:txBody>
      </p:sp>
      <p:sp>
        <p:nvSpPr>
          <p:cNvPr id="163" name="Google Shape;163;p5"/>
          <p:cNvSpPr txBox="1"/>
          <p:nvPr/>
        </p:nvSpPr>
        <p:spPr>
          <a:xfrm>
            <a:off x="12587085" y="7475335"/>
            <a:ext cx="4610062" cy="11132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1" algn="ctr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44" u="none" cap="none" strike="noStrike">
                <a:solidFill>
                  <a:srgbClr val="FFFFFF"/>
                </a:solidFill>
                <a:latin typeface="Tajawal Black"/>
                <a:ea typeface="Tajawal Black"/>
                <a:cs typeface="Tajawal Black"/>
                <a:sym typeface="Tajawal Black"/>
              </a:rPr>
              <a:t>Impact on Individuals and Society</a:t>
            </a:r>
            <a:endParaRPr/>
          </a:p>
        </p:txBody>
      </p:sp>
      <p:sp>
        <p:nvSpPr>
          <p:cNvPr id="164" name="Google Shape;164;p5"/>
          <p:cNvSpPr txBox="1"/>
          <p:nvPr/>
        </p:nvSpPr>
        <p:spPr>
          <a:xfrm>
            <a:off x="584887" y="1484439"/>
            <a:ext cx="10370340" cy="56507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19790" lvl="1" marL="639580" marR="0" rtl="0" algn="l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Clr>
                <a:srgbClr val="2899CC"/>
              </a:buClr>
              <a:buSzPts val="2962"/>
              <a:buFont typeface="Arial"/>
              <a:buChar char="•"/>
            </a:pPr>
            <a:r>
              <a:rPr b="1" i="0" lang="en-US" sz="2962" u="none" cap="none" strike="noStrike">
                <a:solidFill>
                  <a:srgbClr val="2899CC"/>
                </a:solidFill>
                <a:latin typeface="Tajawal"/>
                <a:ea typeface="Tajawal"/>
                <a:cs typeface="Tajawal"/>
                <a:sym typeface="Tajawal"/>
              </a:rPr>
              <a:t>When people increase their good deeds during these days, </a:t>
            </a:r>
            <a:endParaRPr/>
          </a:p>
        </p:txBody>
      </p:sp>
      <p:sp>
        <p:nvSpPr>
          <p:cNvPr id="165" name="Google Shape;165;p5"/>
          <p:cNvSpPr txBox="1"/>
          <p:nvPr/>
        </p:nvSpPr>
        <p:spPr>
          <a:xfrm>
            <a:off x="584887" y="2865743"/>
            <a:ext cx="10370340" cy="56507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19790" lvl="1" marL="639580" marR="0" rtl="0" algn="l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Clr>
                <a:srgbClr val="2899CC"/>
              </a:buClr>
              <a:buSzPts val="2962"/>
              <a:buFont typeface="Arial"/>
              <a:buChar char="•"/>
            </a:pPr>
            <a:r>
              <a:rPr b="1" i="0" lang="en-US" sz="2962" u="none" cap="none" strike="noStrike">
                <a:solidFill>
                  <a:srgbClr val="2899CC"/>
                </a:solidFill>
                <a:latin typeface="Tajawal"/>
                <a:ea typeface="Tajawal"/>
                <a:cs typeface="Tajawal"/>
                <a:sym typeface="Tajawal"/>
              </a:rPr>
              <a:t>goodness spreads within the community, </a:t>
            </a:r>
            <a:endParaRPr/>
          </a:p>
        </p:txBody>
      </p:sp>
      <p:sp>
        <p:nvSpPr>
          <p:cNvPr id="166" name="Google Shape;166;p5"/>
          <p:cNvSpPr txBox="1"/>
          <p:nvPr/>
        </p:nvSpPr>
        <p:spPr>
          <a:xfrm>
            <a:off x="584887" y="4538365"/>
            <a:ext cx="10370340" cy="56507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19790" lvl="1" marL="639580" marR="0" rtl="0" algn="l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Clr>
                <a:srgbClr val="2899CC"/>
              </a:buClr>
              <a:buSzPts val="2962"/>
              <a:buFont typeface="Arial"/>
              <a:buChar char="•"/>
            </a:pPr>
            <a:r>
              <a:rPr b="1" i="0" lang="en-US" sz="2962" u="none" cap="none" strike="noStrike">
                <a:solidFill>
                  <a:srgbClr val="2899CC"/>
                </a:solidFill>
                <a:latin typeface="Tajawal"/>
                <a:ea typeface="Tajawal"/>
                <a:cs typeface="Tajawal"/>
                <a:sym typeface="Tajawal"/>
              </a:rPr>
              <a:t>compassion grows, </a:t>
            </a:r>
            <a:endParaRPr/>
          </a:p>
        </p:txBody>
      </p:sp>
      <p:sp>
        <p:nvSpPr>
          <p:cNvPr id="167" name="Google Shape;167;p5"/>
          <p:cNvSpPr txBox="1"/>
          <p:nvPr/>
        </p:nvSpPr>
        <p:spPr>
          <a:xfrm>
            <a:off x="584887" y="6046142"/>
            <a:ext cx="10370340" cy="10910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19790" lvl="1" marL="639580" marR="0" rtl="0" algn="l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Clr>
                <a:srgbClr val="2899CC"/>
              </a:buClr>
              <a:buSzPts val="2962"/>
              <a:buFont typeface="Arial"/>
              <a:buChar char="•"/>
            </a:pPr>
            <a:r>
              <a:rPr b="1" i="0" lang="en-US" sz="2962" u="none" cap="none" strike="noStrike">
                <a:solidFill>
                  <a:srgbClr val="2899CC"/>
                </a:solidFill>
                <a:latin typeface="Tajawal"/>
                <a:ea typeface="Tajawal"/>
                <a:cs typeface="Tajawal"/>
                <a:sym typeface="Tajawal"/>
              </a:rPr>
              <a:t>and a strong sense of unity and generosity among the Ummah is established.</a:t>
            </a:r>
            <a:endParaRPr/>
          </a:p>
        </p:txBody>
      </p:sp>
      <p:sp>
        <p:nvSpPr>
          <p:cNvPr id="168" name="Google Shape;168;p5"/>
          <p:cNvSpPr/>
          <p:nvPr/>
        </p:nvSpPr>
        <p:spPr>
          <a:xfrm>
            <a:off x="450490" y="163235"/>
            <a:ext cx="1245350" cy="1245350"/>
          </a:xfrm>
          <a:custGeom>
            <a:rect b="b" l="l" r="r" t="t"/>
            <a:pathLst>
              <a:path extrusionOk="0" h="1245350" w="1245350">
                <a:moveTo>
                  <a:pt x="0" y="0"/>
                </a:moveTo>
                <a:lnTo>
                  <a:pt x="1245350" y="0"/>
                </a:lnTo>
                <a:lnTo>
                  <a:pt x="1245350" y="1245350"/>
                </a:lnTo>
                <a:lnTo>
                  <a:pt x="0" y="12453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  <p:transition spd="slow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6"/>
          <p:cNvSpPr/>
          <p:nvPr/>
        </p:nvSpPr>
        <p:spPr>
          <a:xfrm>
            <a:off x="837820" y="9473171"/>
            <a:ext cx="1280477" cy="267219"/>
          </a:xfrm>
          <a:custGeom>
            <a:rect b="b" l="l" r="r" t="t"/>
            <a:pathLst>
              <a:path extrusionOk="0" h="267219" w="1280477">
                <a:moveTo>
                  <a:pt x="0" y="0"/>
                </a:moveTo>
                <a:lnTo>
                  <a:pt x="1280477" y="0"/>
                </a:lnTo>
                <a:lnTo>
                  <a:pt x="1280477" y="267219"/>
                </a:lnTo>
                <a:lnTo>
                  <a:pt x="0" y="2672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4" name="Google Shape;174;p6"/>
          <p:cNvSpPr/>
          <p:nvPr/>
        </p:nvSpPr>
        <p:spPr>
          <a:xfrm flipH="1">
            <a:off x="0" y="0"/>
            <a:ext cx="18288000" cy="10336696"/>
          </a:xfrm>
          <a:custGeom>
            <a:rect b="b" l="l" r="r" t="t"/>
            <a:pathLst>
              <a:path extrusionOk="0" h="10336696" w="18288000">
                <a:moveTo>
                  <a:pt x="18288000" y="0"/>
                </a:moveTo>
                <a:lnTo>
                  <a:pt x="0" y="0"/>
                </a:lnTo>
                <a:lnTo>
                  <a:pt x="0" y="10336696"/>
                </a:lnTo>
                <a:lnTo>
                  <a:pt x="18288000" y="10336696"/>
                </a:lnTo>
                <a:lnTo>
                  <a:pt x="1828800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75" name="Google Shape;175;p6"/>
          <p:cNvGrpSpPr/>
          <p:nvPr/>
        </p:nvGrpSpPr>
        <p:grpSpPr>
          <a:xfrm>
            <a:off x="1316133" y="1119105"/>
            <a:ext cx="15781246" cy="7529252"/>
            <a:chOff x="0" y="-85725"/>
            <a:chExt cx="4156377" cy="1983013"/>
          </a:xfrm>
        </p:grpSpPr>
        <p:sp>
          <p:nvSpPr>
            <p:cNvPr id="176" name="Google Shape;176;p6"/>
            <p:cNvSpPr/>
            <p:nvPr/>
          </p:nvSpPr>
          <p:spPr>
            <a:xfrm>
              <a:off x="0" y="0"/>
              <a:ext cx="4156377" cy="1897288"/>
            </a:xfrm>
            <a:custGeom>
              <a:rect b="b" l="l" r="r" t="t"/>
              <a:pathLst>
                <a:path extrusionOk="0" h="1897288" w="4156377">
                  <a:moveTo>
                    <a:pt x="31397" y="0"/>
                  </a:moveTo>
                  <a:lnTo>
                    <a:pt x="4124980" y="0"/>
                  </a:lnTo>
                  <a:cubicBezTo>
                    <a:pt x="4133307" y="0"/>
                    <a:pt x="4141293" y="3308"/>
                    <a:pt x="4147181" y="9196"/>
                  </a:cubicBezTo>
                  <a:cubicBezTo>
                    <a:pt x="4153069" y="15084"/>
                    <a:pt x="4156377" y="23070"/>
                    <a:pt x="4156377" y="31397"/>
                  </a:cubicBezTo>
                  <a:lnTo>
                    <a:pt x="4156377" y="1865891"/>
                  </a:lnTo>
                  <a:cubicBezTo>
                    <a:pt x="4156377" y="1874218"/>
                    <a:pt x="4153069" y="1882204"/>
                    <a:pt x="4147181" y="1888092"/>
                  </a:cubicBezTo>
                  <a:cubicBezTo>
                    <a:pt x="4141293" y="1893980"/>
                    <a:pt x="4133307" y="1897288"/>
                    <a:pt x="4124980" y="1897288"/>
                  </a:cubicBezTo>
                  <a:lnTo>
                    <a:pt x="31397" y="1897288"/>
                  </a:lnTo>
                  <a:cubicBezTo>
                    <a:pt x="23070" y="1897288"/>
                    <a:pt x="15084" y="1893980"/>
                    <a:pt x="9196" y="1888092"/>
                  </a:cubicBezTo>
                  <a:cubicBezTo>
                    <a:pt x="3308" y="1882204"/>
                    <a:pt x="0" y="1874218"/>
                    <a:pt x="0" y="1865891"/>
                  </a:cubicBezTo>
                  <a:lnTo>
                    <a:pt x="0" y="31397"/>
                  </a:lnTo>
                  <a:cubicBezTo>
                    <a:pt x="0" y="23070"/>
                    <a:pt x="3308" y="15084"/>
                    <a:pt x="9196" y="9196"/>
                  </a:cubicBezTo>
                  <a:cubicBezTo>
                    <a:pt x="15084" y="3308"/>
                    <a:pt x="23070" y="0"/>
                    <a:pt x="31397" y="0"/>
                  </a:cubicBezTo>
                  <a:close/>
                </a:path>
              </a:pathLst>
            </a:custGeom>
            <a:solidFill>
              <a:srgbClr val="2899CC">
                <a:alpha val="854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6"/>
            <p:cNvSpPr txBox="1"/>
            <p:nvPr/>
          </p:nvSpPr>
          <p:spPr>
            <a:xfrm>
              <a:off x="0" y="-85725"/>
              <a:ext cx="4156376" cy="198301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652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8" name="Google Shape;178;p6"/>
          <p:cNvSpPr txBox="1"/>
          <p:nvPr/>
        </p:nvSpPr>
        <p:spPr>
          <a:xfrm>
            <a:off x="2348310" y="9152665"/>
            <a:ext cx="460742" cy="587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11" u="none" cap="none" strike="noStrike">
                <a:solidFill>
                  <a:srgbClr val="2899CC"/>
                </a:solidFill>
                <a:latin typeface="Tajawal"/>
                <a:ea typeface="Tajawal"/>
                <a:cs typeface="Tajawal"/>
                <a:sym typeface="Tajawal"/>
              </a:rPr>
              <a:t>06</a:t>
            </a:r>
            <a:endParaRPr/>
          </a:p>
        </p:txBody>
      </p:sp>
      <p:sp>
        <p:nvSpPr>
          <p:cNvPr id="179" name="Google Shape;179;p6"/>
          <p:cNvSpPr txBox="1"/>
          <p:nvPr/>
        </p:nvSpPr>
        <p:spPr>
          <a:xfrm>
            <a:off x="2469766" y="3892556"/>
            <a:ext cx="14183916" cy="6470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399" u="none" cap="none" strike="noStrike">
                <a:solidFill>
                  <a:srgbClr val="FFFFFF"/>
                </a:solidFill>
                <a:latin typeface="Tajawal"/>
                <a:ea typeface="Tajawal"/>
                <a:cs typeface="Tajawal"/>
                <a:sym typeface="Tajawal"/>
              </a:rPr>
              <a:t>A young man repented and started memorizing the Qur’an</a:t>
            </a:r>
            <a:endParaRPr/>
          </a:p>
        </p:txBody>
      </p:sp>
      <p:sp>
        <p:nvSpPr>
          <p:cNvPr id="180" name="Google Shape;180;p6"/>
          <p:cNvSpPr txBox="1"/>
          <p:nvPr/>
        </p:nvSpPr>
        <p:spPr>
          <a:xfrm>
            <a:off x="2469766" y="5263521"/>
            <a:ext cx="14183916" cy="6470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399" u="none" cap="none" strike="noStrike">
                <a:solidFill>
                  <a:srgbClr val="FFFFFF"/>
                </a:solidFill>
                <a:latin typeface="Tajawal"/>
                <a:ea typeface="Tajawal"/>
                <a:cs typeface="Tajawal"/>
                <a:sym typeface="Tajawal"/>
              </a:rPr>
              <a:t>A woman regularly gave charity and witnessed her distress lifted</a:t>
            </a:r>
            <a:endParaRPr/>
          </a:p>
        </p:txBody>
      </p:sp>
      <p:sp>
        <p:nvSpPr>
          <p:cNvPr id="181" name="Google Shape;181;p6"/>
          <p:cNvSpPr txBox="1"/>
          <p:nvPr/>
        </p:nvSpPr>
        <p:spPr>
          <a:xfrm>
            <a:off x="2469766" y="6788725"/>
            <a:ext cx="14183916" cy="6470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399" u="none" cap="none" strike="noStrike">
                <a:solidFill>
                  <a:srgbClr val="FFFFFF"/>
                </a:solidFill>
                <a:latin typeface="Tajawal"/>
                <a:ea typeface="Tajawal"/>
                <a:cs typeface="Tajawal"/>
                <a:sym typeface="Tajawal"/>
              </a:rPr>
              <a:t>A student fasted the ten days and achieved great academic success</a:t>
            </a:r>
            <a:endParaRPr/>
          </a:p>
        </p:txBody>
      </p:sp>
      <p:sp>
        <p:nvSpPr>
          <p:cNvPr id="182" name="Google Shape;182;p6"/>
          <p:cNvSpPr txBox="1"/>
          <p:nvPr/>
        </p:nvSpPr>
        <p:spPr>
          <a:xfrm>
            <a:off x="2916030" y="2192839"/>
            <a:ext cx="9430945" cy="9753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098" u="none" cap="none" strike="noStrike">
                <a:solidFill>
                  <a:srgbClr val="FFFFFF"/>
                </a:solidFill>
                <a:latin typeface="Tajawal Black"/>
                <a:ea typeface="Tajawal Black"/>
                <a:cs typeface="Tajawal Black"/>
                <a:sym typeface="Tajawal Black"/>
              </a:rPr>
              <a:t>Inspiring Real-Life Stories</a:t>
            </a:r>
            <a:endParaRPr/>
          </a:p>
        </p:txBody>
      </p:sp>
      <p:sp>
        <p:nvSpPr>
          <p:cNvPr id="183" name="Google Shape;183;p6"/>
          <p:cNvSpPr/>
          <p:nvPr/>
        </p:nvSpPr>
        <p:spPr>
          <a:xfrm>
            <a:off x="450490" y="163235"/>
            <a:ext cx="1245350" cy="1245350"/>
          </a:xfrm>
          <a:custGeom>
            <a:rect b="b" l="l" r="r" t="t"/>
            <a:pathLst>
              <a:path extrusionOk="0" h="1245350" w="1245350">
                <a:moveTo>
                  <a:pt x="0" y="0"/>
                </a:moveTo>
                <a:lnTo>
                  <a:pt x="1245350" y="0"/>
                </a:lnTo>
                <a:lnTo>
                  <a:pt x="1245350" y="1245350"/>
                </a:lnTo>
                <a:lnTo>
                  <a:pt x="0" y="12453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  <p:transition>
    <p:wipe dir="l"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899CC"/>
        </a:solidFill>
      </p:bgPr>
    </p:bg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Google Shape;188;p7"/>
          <p:cNvGrpSpPr/>
          <p:nvPr/>
        </p:nvGrpSpPr>
        <p:grpSpPr>
          <a:xfrm>
            <a:off x="-397842" y="8418463"/>
            <a:ext cx="18685842" cy="1868537"/>
            <a:chOff x="0" y="-85725"/>
            <a:chExt cx="4921374" cy="492125"/>
          </a:xfrm>
        </p:grpSpPr>
        <p:sp>
          <p:nvSpPr>
            <p:cNvPr id="189" name="Google Shape;189;p7"/>
            <p:cNvSpPr/>
            <p:nvPr/>
          </p:nvSpPr>
          <p:spPr>
            <a:xfrm>
              <a:off x="0" y="0"/>
              <a:ext cx="4921374" cy="406400"/>
            </a:xfrm>
            <a:custGeom>
              <a:rect b="b" l="l" r="r" t="t"/>
              <a:pathLst>
                <a:path extrusionOk="0" h="406400" w="4921374">
                  <a:moveTo>
                    <a:pt x="0" y="0"/>
                  </a:moveTo>
                  <a:lnTo>
                    <a:pt x="4921374" y="0"/>
                  </a:lnTo>
                  <a:lnTo>
                    <a:pt x="4921374" y="406400"/>
                  </a:lnTo>
                  <a:lnTo>
                    <a:pt x="0" y="4064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190" name="Google Shape;190;p7"/>
            <p:cNvSpPr txBox="1"/>
            <p:nvPr/>
          </p:nvSpPr>
          <p:spPr>
            <a:xfrm>
              <a:off x="0" y="-85725"/>
              <a:ext cx="4921374" cy="4921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652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1" name="Google Shape;191;p7"/>
          <p:cNvSpPr/>
          <p:nvPr/>
        </p:nvSpPr>
        <p:spPr>
          <a:xfrm>
            <a:off x="837820" y="9473171"/>
            <a:ext cx="1280477" cy="267219"/>
          </a:xfrm>
          <a:custGeom>
            <a:rect b="b" l="l" r="r" t="t"/>
            <a:pathLst>
              <a:path extrusionOk="0" h="267219" w="1280477">
                <a:moveTo>
                  <a:pt x="0" y="0"/>
                </a:moveTo>
                <a:lnTo>
                  <a:pt x="1280477" y="0"/>
                </a:lnTo>
                <a:lnTo>
                  <a:pt x="1280477" y="267219"/>
                </a:lnTo>
                <a:lnTo>
                  <a:pt x="0" y="2672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2" name="Google Shape;192;p7"/>
          <p:cNvSpPr txBox="1"/>
          <p:nvPr/>
        </p:nvSpPr>
        <p:spPr>
          <a:xfrm>
            <a:off x="2348310" y="9152665"/>
            <a:ext cx="460742" cy="587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11" u="none" cap="none" strike="noStrike">
                <a:solidFill>
                  <a:srgbClr val="2899CC"/>
                </a:solidFill>
                <a:latin typeface="Tajawal"/>
                <a:ea typeface="Tajawal"/>
                <a:cs typeface="Tajawal"/>
                <a:sym typeface="Tajawal"/>
              </a:rPr>
              <a:t>07</a:t>
            </a:r>
            <a:endParaRPr/>
          </a:p>
        </p:txBody>
      </p:sp>
      <p:sp>
        <p:nvSpPr>
          <p:cNvPr id="193" name="Google Shape;193;p7"/>
          <p:cNvSpPr txBox="1"/>
          <p:nvPr/>
        </p:nvSpPr>
        <p:spPr>
          <a:xfrm>
            <a:off x="2348310" y="828675"/>
            <a:ext cx="13805250" cy="188027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098" u="none" cap="none" strike="noStrike">
                <a:solidFill>
                  <a:srgbClr val="FFFFFF"/>
                </a:solidFill>
                <a:latin typeface="Tajawal Black"/>
                <a:ea typeface="Tajawal Black"/>
                <a:cs typeface="Tajawal Black"/>
                <a:sym typeface="Tajawal Black"/>
              </a:rPr>
              <a:t>The Day of Arafah</a:t>
            </a:r>
            <a:endParaRPr/>
          </a:p>
          <a:p>
            <a:pPr indent="0" lvl="0" marL="0" marR="0" rtl="0" algn="l">
              <a:lnSpc>
                <a:spcPct val="1399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098" u="none" cap="none" strike="noStrike">
                <a:solidFill>
                  <a:srgbClr val="FFFFFF"/>
                </a:solidFill>
                <a:latin typeface="Tajawal Black"/>
                <a:ea typeface="Tajawal Black"/>
                <a:cs typeface="Tajawal Black"/>
                <a:sym typeface="Tajawal Black"/>
              </a:rPr>
              <a:t>A Treasure Not to Be Missed</a:t>
            </a:r>
            <a:endParaRPr/>
          </a:p>
        </p:txBody>
      </p:sp>
      <p:sp>
        <p:nvSpPr>
          <p:cNvPr id="194" name="Google Shape;194;p7"/>
          <p:cNvSpPr txBox="1"/>
          <p:nvPr/>
        </p:nvSpPr>
        <p:spPr>
          <a:xfrm>
            <a:off x="1954405" y="3406140"/>
            <a:ext cx="14593059" cy="36823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00" u="none" cap="none" strike="noStrike">
                <a:solidFill>
                  <a:srgbClr val="FFFFFF"/>
                </a:solidFill>
                <a:latin typeface="Tajawal"/>
                <a:ea typeface="Tajawal"/>
                <a:cs typeface="Tajawal"/>
                <a:sym typeface="Tajawal"/>
              </a:rPr>
              <a:t>Fasting on the Day of Arafah expiates sins of the past and coming year. </a:t>
            </a:r>
            <a:endParaRPr/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700" u="none" cap="none" strike="noStrike">
              <a:solidFill>
                <a:srgbClr val="FFFFFF"/>
              </a:solidFill>
              <a:latin typeface="Tajawal"/>
              <a:ea typeface="Tajawal"/>
              <a:cs typeface="Tajawal"/>
              <a:sym typeface="Tajawal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00" u="none" cap="none" strike="noStrike">
                <a:solidFill>
                  <a:srgbClr val="FFFFFF"/>
                </a:solidFill>
                <a:latin typeface="Tajawal"/>
                <a:ea typeface="Tajawal"/>
                <a:cs typeface="Tajawal"/>
                <a:sym typeface="Tajawal"/>
              </a:rPr>
              <a:t>It is the day on which Allah perfected the religion.</a:t>
            </a:r>
            <a:endParaRPr/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700" u="none" cap="none" strike="noStrike">
              <a:solidFill>
                <a:srgbClr val="FFFFFF"/>
              </a:solidFill>
              <a:latin typeface="Tajawal"/>
              <a:ea typeface="Tajawal"/>
              <a:cs typeface="Tajawal"/>
              <a:sym typeface="Tajawal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00" u="none" cap="none" strike="noStrike">
                <a:solidFill>
                  <a:srgbClr val="FFFFFF"/>
                </a:solidFill>
                <a:latin typeface="Tajawal"/>
                <a:ea typeface="Tajawal"/>
                <a:cs typeface="Tajawal"/>
                <a:sym typeface="Tajawal"/>
              </a:rPr>
              <a:t> The Prophet </a:t>
            </a:r>
            <a:r>
              <a:rPr b="0" i="0" lang="en-US" sz="2700" u="none" cap="none" strike="noStrike">
                <a:solidFill>
                  <a:srgbClr val="FFFFFF"/>
                </a:solidFill>
                <a:latin typeface="Tajawal"/>
                <a:ea typeface="Tajawal"/>
                <a:cs typeface="Tajawal"/>
                <a:sym typeface="Tajawal"/>
                <a:rtl val="1"/>
              </a:rPr>
              <a:t>ﷺ</a:t>
            </a:r>
            <a:r>
              <a:rPr b="0" i="0" lang="en-US" sz="2700" u="none" cap="none" strike="noStrike">
                <a:solidFill>
                  <a:srgbClr val="FFFFFF"/>
                </a:solidFill>
                <a:latin typeface="Tajawal"/>
                <a:ea typeface="Tajawal"/>
                <a:cs typeface="Tajawal"/>
                <a:sym typeface="Tajawal"/>
              </a:rPr>
              <a:t> said: </a:t>
            </a:r>
            <a:endParaRPr/>
          </a:p>
          <a:p>
            <a:pPr indent="0" lvl="0" marL="0" marR="0" rtl="0" algn="ctr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599" u="none" cap="none" strike="noStrike">
                <a:solidFill>
                  <a:srgbClr val="FFFFFF"/>
                </a:solidFill>
                <a:latin typeface="Tajawal"/>
                <a:ea typeface="Tajawal"/>
                <a:cs typeface="Tajawal"/>
                <a:sym typeface="Tajawal"/>
              </a:rPr>
              <a:t>“Fasting the Day of Arafah, I hope from Allah, will expiate the sins of the year before and the year after.”</a:t>
            </a:r>
            <a:endParaRPr/>
          </a:p>
        </p:txBody>
      </p:sp>
      <p:sp>
        <p:nvSpPr>
          <p:cNvPr id="195" name="Google Shape;195;p7"/>
          <p:cNvSpPr/>
          <p:nvPr/>
        </p:nvSpPr>
        <p:spPr>
          <a:xfrm>
            <a:off x="450490" y="163235"/>
            <a:ext cx="1245350" cy="1245350"/>
          </a:xfrm>
          <a:custGeom>
            <a:rect b="b" l="l" r="r" t="t"/>
            <a:pathLst>
              <a:path extrusionOk="0" h="1245350" w="1245350">
                <a:moveTo>
                  <a:pt x="0" y="0"/>
                </a:moveTo>
                <a:lnTo>
                  <a:pt x="1245350" y="0"/>
                </a:lnTo>
                <a:lnTo>
                  <a:pt x="1245350" y="1245350"/>
                </a:lnTo>
                <a:lnTo>
                  <a:pt x="0" y="12453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  <p:transition>
    <p:push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AEED"/>
        </a:solidFill>
      </p:bgPr>
    </p:bg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oogle Shape;200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622061" y="0"/>
            <a:ext cx="5665939" cy="1007278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1" name="Google Shape;201;p8"/>
          <p:cNvGrpSpPr/>
          <p:nvPr/>
        </p:nvGrpSpPr>
        <p:grpSpPr>
          <a:xfrm>
            <a:off x="-556979" y="8418463"/>
            <a:ext cx="18844979" cy="1868537"/>
            <a:chOff x="0" y="-85725"/>
            <a:chExt cx="4963287" cy="492125"/>
          </a:xfrm>
        </p:grpSpPr>
        <p:sp>
          <p:nvSpPr>
            <p:cNvPr id="202" name="Google Shape;202;p8"/>
            <p:cNvSpPr/>
            <p:nvPr/>
          </p:nvSpPr>
          <p:spPr>
            <a:xfrm>
              <a:off x="0" y="0"/>
              <a:ext cx="4963287" cy="406400"/>
            </a:xfrm>
            <a:custGeom>
              <a:rect b="b" l="l" r="r" t="t"/>
              <a:pathLst>
                <a:path extrusionOk="0" h="406400" w="4963287">
                  <a:moveTo>
                    <a:pt x="0" y="0"/>
                  </a:moveTo>
                  <a:lnTo>
                    <a:pt x="4963287" y="0"/>
                  </a:lnTo>
                  <a:lnTo>
                    <a:pt x="4963287" y="406400"/>
                  </a:lnTo>
                  <a:lnTo>
                    <a:pt x="0" y="4064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203" name="Google Shape;203;p8"/>
            <p:cNvSpPr txBox="1"/>
            <p:nvPr/>
          </p:nvSpPr>
          <p:spPr>
            <a:xfrm>
              <a:off x="0" y="-85725"/>
              <a:ext cx="4963287" cy="4921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652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4" name="Google Shape;204;p8"/>
          <p:cNvSpPr/>
          <p:nvPr/>
        </p:nvSpPr>
        <p:spPr>
          <a:xfrm>
            <a:off x="837820" y="9473171"/>
            <a:ext cx="1280477" cy="267219"/>
          </a:xfrm>
          <a:custGeom>
            <a:rect b="b" l="l" r="r" t="t"/>
            <a:pathLst>
              <a:path extrusionOk="0" h="267219" w="1280477">
                <a:moveTo>
                  <a:pt x="0" y="0"/>
                </a:moveTo>
                <a:lnTo>
                  <a:pt x="1280477" y="0"/>
                </a:lnTo>
                <a:lnTo>
                  <a:pt x="1280477" y="267219"/>
                </a:lnTo>
                <a:lnTo>
                  <a:pt x="0" y="2672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5" name="Google Shape;205;p8"/>
          <p:cNvSpPr txBox="1"/>
          <p:nvPr/>
        </p:nvSpPr>
        <p:spPr>
          <a:xfrm>
            <a:off x="2348310" y="9152665"/>
            <a:ext cx="460742" cy="587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11" u="none" cap="none" strike="noStrike">
                <a:solidFill>
                  <a:srgbClr val="2899CC"/>
                </a:solidFill>
                <a:latin typeface="Tajawal"/>
                <a:ea typeface="Tajawal"/>
                <a:cs typeface="Tajawal"/>
                <a:sym typeface="Tajawal"/>
              </a:rPr>
              <a:t>08</a:t>
            </a:r>
            <a:endParaRPr/>
          </a:p>
        </p:txBody>
      </p:sp>
      <p:sp>
        <p:nvSpPr>
          <p:cNvPr id="206" name="Google Shape;206;p8"/>
          <p:cNvSpPr txBox="1"/>
          <p:nvPr/>
        </p:nvSpPr>
        <p:spPr>
          <a:xfrm>
            <a:off x="2348310" y="828675"/>
            <a:ext cx="6344701" cy="18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1" algn="r">
              <a:lnSpc>
                <a:spcPct val="1399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098" u="none" cap="none" strike="noStrike">
                <a:solidFill>
                  <a:srgbClr val="035F78"/>
                </a:solidFill>
                <a:latin typeface="Tajawal Black"/>
                <a:ea typeface="Tajawal Black"/>
                <a:cs typeface="Tajawal Black"/>
                <a:sym typeface="Tajawal Black"/>
                <a:rtl val="1"/>
              </a:rPr>
              <a:t> </a:t>
            </a:r>
            <a:r>
              <a:rPr b="1" i="0" lang="en-US" sz="5098" u="none" cap="none" strike="noStrike">
                <a:solidFill>
                  <a:srgbClr val="035F78"/>
                </a:solidFill>
                <a:latin typeface="Tajawal Black"/>
                <a:ea typeface="Tajawal Black"/>
                <a:cs typeface="Tajawal Black"/>
                <a:sym typeface="Tajawal Black"/>
              </a:rPr>
              <a:t>How to Make the Most of These Days</a:t>
            </a:r>
            <a:endParaRPr/>
          </a:p>
        </p:txBody>
      </p:sp>
      <p:sp>
        <p:nvSpPr>
          <p:cNvPr id="207" name="Google Shape;207;p8"/>
          <p:cNvSpPr txBox="1"/>
          <p:nvPr/>
        </p:nvSpPr>
        <p:spPr>
          <a:xfrm>
            <a:off x="1212272" y="2758404"/>
            <a:ext cx="9842251" cy="7814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1" algn="l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109" u="none" cap="none" strike="noStrike">
                <a:solidFill>
                  <a:srgbClr val="000000"/>
                </a:solidFill>
                <a:latin typeface="Tajawal"/>
                <a:ea typeface="Tajawal"/>
                <a:cs typeface="Tajawal"/>
                <a:sym typeface="Tajawal"/>
              </a:rPr>
              <a:t>Create a daily worship plan</a:t>
            </a:r>
            <a:endParaRPr/>
          </a:p>
        </p:txBody>
      </p:sp>
      <p:sp>
        <p:nvSpPr>
          <p:cNvPr id="208" name="Google Shape;208;p8"/>
          <p:cNvSpPr txBox="1"/>
          <p:nvPr/>
        </p:nvSpPr>
        <p:spPr>
          <a:xfrm>
            <a:off x="1212272" y="3745103"/>
            <a:ext cx="9842251" cy="7814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1" algn="l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109" u="none" cap="none" strike="noStrike">
                <a:solidFill>
                  <a:srgbClr val="000000"/>
                </a:solidFill>
                <a:latin typeface="Tajawal"/>
                <a:ea typeface="Tajawal"/>
                <a:cs typeface="Tajawal"/>
                <a:sym typeface="Tajawal"/>
              </a:rPr>
              <a:t>Allocate time for Qur’an and supplication</a:t>
            </a:r>
            <a:endParaRPr/>
          </a:p>
        </p:txBody>
      </p:sp>
      <p:sp>
        <p:nvSpPr>
          <p:cNvPr id="209" name="Google Shape;209;p8"/>
          <p:cNvSpPr txBox="1"/>
          <p:nvPr/>
        </p:nvSpPr>
        <p:spPr>
          <a:xfrm>
            <a:off x="1212272" y="4803672"/>
            <a:ext cx="11409789" cy="15053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1" algn="l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109" u="none" cap="none" strike="noStrike">
                <a:solidFill>
                  <a:srgbClr val="000000"/>
                </a:solidFill>
                <a:latin typeface="Tajawal"/>
                <a:ea typeface="Tajawal"/>
                <a:cs typeface="Tajawal"/>
                <a:sym typeface="Tajawal"/>
              </a:rPr>
              <a:t>Encourage your family and friends to do good deeds</a:t>
            </a:r>
            <a:endParaRPr/>
          </a:p>
        </p:txBody>
      </p:sp>
      <p:sp>
        <p:nvSpPr>
          <p:cNvPr id="210" name="Google Shape;210;p8"/>
          <p:cNvSpPr txBox="1"/>
          <p:nvPr/>
        </p:nvSpPr>
        <p:spPr>
          <a:xfrm>
            <a:off x="1212272" y="6366159"/>
            <a:ext cx="8327782" cy="15053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1" algn="l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109" u="none" cap="none" strike="noStrike">
                <a:solidFill>
                  <a:srgbClr val="000000"/>
                </a:solidFill>
                <a:latin typeface="Tajawal"/>
                <a:ea typeface="Tajawal"/>
                <a:cs typeface="Tajawal"/>
                <a:sym typeface="Tajawal"/>
              </a:rPr>
              <a:t>Remember: consistent small deeds are better than sporadic large ones</a:t>
            </a:r>
            <a:endParaRPr/>
          </a:p>
        </p:txBody>
      </p:sp>
      <p:sp>
        <p:nvSpPr>
          <p:cNvPr id="211" name="Google Shape;211;p8"/>
          <p:cNvSpPr/>
          <p:nvPr/>
        </p:nvSpPr>
        <p:spPr>
          <a:xfrm>
            <a:off x="450490" y="163235"/>
            <a:ext cx="1245350" cy="1245350"/>
          </a:xfrm>
          <a:custGeom>
            <a:rect b="b" l="l" r="r" t="t"/>
            <a:pathLst>
              <a:path extrusionOk="0" h="1245350" w="1245350">
                <a:moveTo>
                  <a:pt x="0" y="0"/>
                </a:moveTo>
                <a:lnTo>
                  <a:pt x="1245350" y="0"/>
                </a:lnTo>
                <a:lnTo>
                  <a:pt x="1245350" y="1245350"/>
                </a:lnTo>
                <a:lnTo>
                  <a:pt x="0" y="12453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6" name="Google Shape;216;p9"/>
          <p:cNvGrpSpPr/>
          <p:nvPr/>
        </p:nvGrpSpPr>
        <p:grpSpPr>
          <a:xfrm>
            <a:off x="837820" y="3148284"/>
            <a:ext cx="16421480" cy="5654075"/>
            <a:chOff x="0" y="-38100"/>
            <a:chExt cx="4324999" cy="1489139"/>
          </a:xfrm>
        </p:grpSpPr>
        <p:sp>
          <p:nvSpPr>
            <p:cNvPr id="217" name="Google Shape;217;p9"/>
            <p:cNvSpPr/>
            <p:nvPr/>
          </p:nvSpPr>
          <p:spPr>
            <a:xfrm>
              <a:off x="0" y="0"/>
              <a:ext cx="4324999" cy="1451039"/>
            </a:xfrm>
            <a:custGeom>
              <a:rect b="b" l="l" r="r" t="t"/>
              <a:pathLst>
                <a:path extrusionOk="0" h="1451039" w="4324999">
                  <a:moveTo>
                    <a:pt x="0" y="0"/>
                  </a:moveTo>
                  <a:lnTo>
                    <a:pt x="4324999" y="0"/>
                  </a:lnTo>
                  <a:lnTo>
                    <a:pt x="4324999" y="1451039"/>
                  </a:lnTo>
                  <a:lnTo>
                    <a:pt x="0" y="1451039"/>
                  </a:lnTo>
                  <a:close/>
                </a:path>
              </a:pathLst>
            </a:custGeom>
            <a:solidFill>
              <a:srgbClr val="E5F1ED"/>
            </a:solidFill>
            <a:ln>
              <a:noFill/>
            </a:ln>
          </p:spPr>
        </p:sp>
        <p:sp>
          <p:nvSpPr>
            <p:cNvPr id="218" name="Google Shape;218;p9"/>
            <p:cNvSpPr txBox="1"/>
            <p:nvPr/>
          </p:nvSpPr>
          <p:spPr>
            <a:xfrm>
              <a:off x="0" y="-38100"/>
              <a:ext cx="4324999" cy="148913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9" name="Google Shape;219;p9"/>
          <p:cNvSpPr/>
          <p:nvPr/>
        </p:nvSpPr>
        <p:spPr>
          <a:xfrm>
            <a:off x="837820" y="9473171"/>
            <a:ext cx="1280477" cy="267219"/>
          </a:xfrm>
          <a:custGeom>
            <a:rect b="b" l="l" r="r" t="t"/>
            <a:pathLst>
              <a:path extrusionOk="0" h="267219" w="1280477">
                <a:moveTo>
                  <a:pt x="0" y="0"/>
                </a:moveTo>
                <a:lnTo>
                  <a:pt x="1280477" y="0"/>
                </a:lnTo>
                <a:lnTo>
                  <a:pt x="1280477" y="267219"/>
                </a:lnTo>
                <a:lnTo>
                  <a:pt x="0" y="2672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0" name="Google Shape;220;p9"/>
          <p:cNvSpPr txBox="1"/>
          <p:nvPr/>
        </p:nvSpPr>
        <p:spPr>
          <a:xfrm>
            <a:off x="2348310" y="9152665"/>
            <a:ext cx="460742" cy="587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11" u="none" cap="none" strike="noStrike">
                <a:solidFill>
                  <a:srgbClr val="2899CC"/>
                </a:solidFill>
                <a:latin typeface="Tajawal"/>
                <a:ea typeface="Tajawal"/>
                <a:cs typeface="Tajawal"/>
                <a:sym typeface="Tajawal"/>
              </a:rPr>
              <a:t>09</a:t>
            </a:r>
            <a:endParaRPr/>
          </a:p>
        </p:txBody>
      </p:sp>
      <p:sp>
        <p:nvSpPr>
          <p:cNvPr id="221" name="Google Shape;221;p9"/>
          <p:cNvSpPr txBox="1"/>
          <p:nvPr/>
        </p:nvSpPr>
        <p:spPr>
          <a:xfrm>
            <a:off x="2298512" y="4471852"/>
            <a:ext cx="13690977" cy="29801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49086" lvl="1" marL="898172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60"/>
              <a:buFont typeface="Arial"/>
              <a:buChar char="•"/>
            </a:pPr>
            <a:r>
              <a:rPr b="0" i="0" lang="en-US" sz="4160" u="none" cap="none" strike="noStrike">
                <a:solidFill>
                  <a:srgbClr val="000000"/>
                </a:solidFill>
                <a:latin typeface="Tajawal"/>
                <a:ea typeface="Tajawal"/>
                <a:cs typeface="Tajawal"/>
                <a:sym typeface="Tajawal"/>
              </a:rPr>
              <a:t>Wake up early and start your day with remembrance</a:t>
            </a:r>
            <a:endParaRPr/>
          </a:p>
          <a:p>
            <a:pPr indent="-449086" lvl="1" marL="898172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60"/>
              <a:buFont typeface="Arial"/>
              <a:buChar char="•"/>
            </a:pPr>
            <a:r>
              <a:rPr b="0" i="0" lang="en-US" sz="4160" u="none" cap="none" strike="noStrike">
                <a:solidFill>
                  <a:srgbClr val="000000"/>
                </a:solidFill>
                <a:latin typeface="Tajawal"/>
                <a:ea typeface="Tajawal"/>
                <a:cs typeface="Tajawal"/>
                <a:sym typeface="Tajawal"/>
              </a:rPr>
              <a:t>Dedicate a daily portion for Qur’an reading</a:t>
            </a:r>
            <a:endParaRPr/>
          </a:p>
          <a:p>
            <a:pPr indent="-449086" lvl="1" marL="898172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60"/>
              <a:buFont typeface="Arial"/>
              <a:buChar char="•"/>
            </a:pPr>
            <a:r>
              <a:rPr b="0" i="0" lang="en-US" sz="4160" u="none" cap="none" strike="noStrike">
                <a:solidFill>
                  <a:srgbClr val="000000"/>
                </a:solidFill>
                <a:latin typeface="Tajawal"/>
                <a:ea typeface="Tajawal"/>
                <a:cs typeface="Tajawal"/>
                <a:sym typeface="Tajawal"/>
              </a:rPr>
              <a:t>Track your good deeds and evaluate your progress</a:t>
            </a:r>
            <a:endParaRPr/>
          </a:p>
          <a:p>
            <a:pPr indent="-449086" lvl="1" marL="898172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60"/>
              <a:buFont typeface="Arial"/>
              <a:buChar char="•"/>
            </a:pPr>
            <a:r>
              <a:rPr b="0" i="0" lang="en-US" sz="4160" u="none" cap="none" strike="noStrike">
                <a:solidFill>
                  <a:srgbClr val="000000"/>
                </a:solidFill>
                <a:latin typeface="Tajawal"/>
                <a:ea typeface="Tajawal"/>
                <a:cs typeface="Tajawal"/>
                <a:sym typeface="Tajawal"/>
              </a:rPr>
              <a:t>Reduce worldly distractions and focus on your hereafter</a:t>
            </a:r>
            <a:endParaRPr/>
          </a:p>
        </p:txBody>
      </p:sp>
      <p:sp>
        <p:nvSpPr>
          <p:cNvPr id="222" name="Google Shape;222;p9"/>
          <p:cNvSpPr txBox="1"/>
          <p:nvPr/>
        </p:nvSpPr>
        <p:spPr>
          <a:xfrm>
            <a:off x="2298512" y="1301599"/>
            <a:ext cx="13690977" cy="9753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1" algn="ctr">
              <a:lnSpc>
                <a:spcPct val="1399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098" u="none" cap="none" strike="noStrike">
                <a:solidFill>
                  <a:srgbClr val="2899CC"/>
                </a:solidFill>
                <a:latin typeface="Tajawal Black"/>
                <a:ea typeface="Tajawal Black"/>
                <a:cs typeface="Tajawal Black"/>
                <a:sym typeface="Tajawal Black"/>
              </a:rPr>
              <a:t>Practical Steps to Seize the Ten Days</a:t>
            </a:r>
            <a:endParaRPr/>
          </a:p>
        </p:txBody>
      </p:sp>
      <p:sp>
        <p:nvSpPr>
          <p:cNvPr id="223" name="Google Shape;223;p9"/>
          <p:cNvSpPr/>
          <p:nvPr/>
        </p:nvSpPr>
        <p:spPr>
          <a:xfrm>
            <a:off x="450490" y="163235"/>
            <a:ext cx="1245350" cy="1245350"/>
          </a:xfrm>
          <a:custGeom>
            <a:rect b="b" l="l" r="r" t="t"/>
            <a:pathLst>
              <a:path extrusionOk="0" h="1245350" w="1245350">
                <a:moveTo>
                  <a:pt x="0" y="0"/>
                </a:moveTo>
                <a:lnTo>
                  <a:pt x="1245350" y="0"/>
                </a:lnTo>
                <a:lnTo>
                  <a:pt x="1245350" y="1245350"/>
                </a:lnTo>
                <a:lnTo>
                  <a:pt x="0" y="12453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0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29" name="Google Shape;229;p10"/>
          <p:cNvGrpSpPr/>
          <p:nvPr/>
        </p:nvGrpSpPr>
        <p:grpSpPr>
          <a:xfrm>
            <a:off x="837820" y="884039"/>
            <a:ext cx="16421480" cy="7918319"/>
            <a:chOff x="0" y="-38100"/>
            <a:chExt cx="4324999" cy="2085483"/>
          </a:xfrm>
        </p:grpSpPr>
        <p:sp>
          <p:nvSpPr>
            <p:cNvPr id="230" name="Google Shape;230;p10"/>
            <p:cNvSpPr/>
            <p:nvPr/>
          </p:nvSpPr>
          <p:spPr>
            <a:xfrm>
              <a:off x="0" y="0"/>
              <a:ext cx="4324999" cy="2047383"/>
            </a:xfrm>
            <a:custGeom>
              <a:rect b="b" l="l" r="r" t="t"/>
              <a:pathLst>
                <a:path extrusionOk="0" h="2047383" w="4324999">
                  <a:moveTo>
                    <a:pt x="0" y="0"/>
                  </a:moveTo>
                  <a:lnTo>
                    <a:pt x="4324999" y="0"/>
                  </a:lnTo>
                  <a:lnTo>
                    <a:pt x="4324999" y="2047383"/>
                  </a:lnTo>
                  <a:lnTo>
                    <a:pt x="0" y="2047383"/>
                  </a:lnTo>
                  <a:close/>
                </a:path>
              </a:pathLst>
            </a:custGeom>
            <a:solidFill>
              <a:srgbClr val="2899CC">
                <a:alpha val="86666"/>
              </a:srgbClr>
            </a:solidFill>
            <a:ln>
              <a:noFill/>
            </a:ln>
          </p:spPr>
        </p:sp>
        <p:sp>
          <p:nvSpPr>
            <p:cNvPr id="231" name="Google Shape;231;p10"/>
            <p:cNvSpPr txBox="1"/>
            <p:nvPr/>
          </p:nvSpPr>
          <p:spPr>
            <a:xfrm>
              <a:off x="0" y="-38100"/>
              <a:ext cx="4324999" cy="2085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2" name="Google Shape;232;p10"/>
          <p:cNvSpPr/>
          <p:nvPr/>
        </p:nvSpPr>
        <p:spPr>
          <a:xfrm>
            <a:off x="837820" y="9473171"/>
            <a:ext cx="1280477" cy="267219"/>
          </a:xfrm>
          <a:custGeom>
            <a:rect b="b" l="l" r="r" t="t"/>
            <a:pathLst>
              <a:path extrusionOk="0" h="267219" w="1280477">
                <a:moveTo>
                  <a:pt x="0" y="0"/>
                </a:moveTo>
                <a:lnTo>
                  <a:pt x="1280477" y="0"/>
                </a:lnTo>
                <a:lnTo>
                  <a:pt x="1280477" y="267219"/>
                </a:lnTo>
                <a:lnTo>
                  <a:pt x="0" y="2672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3" name="Google Shape;233;p10"/>
          <p:cNvSpPr txBox="1"/>
          <p:nvPr/>
        </p:nvSpPr>
        <p:spPr>
          <a:xfrm>
            <a:off x="2348310" y="9152665"/>
            <a:ext cx="460742" cy="587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11" u="none" cap="none" strike="noStrike">
                <a:solidFill>
                  <a:srgbClr val="FFFFFF"/>
                </a:solidFill>
                <a:latin typeface="Tajawal"/>
                <a:ea typeface="Tajawal"/>
                <a:cs typeface="Tajawal"/>
                <a:sym typeface="Tajawal"/>
              </a:rPr>
              <a:t>10</a:t>
            </a:r>
            <a:endParaRPr/>
          </a:p>
        </p:txBody>
      </p:sp>
      <p:sp>
        <p:nvSpPr>
          <p:cNvPr id="234" name="Google Shape;234;p10"/>
          <p:cNvSpPr txBox="1"/>
          <p:nvPr/>
        </p:nvSpPr>
        <p:spPr>
          <a:xfrm>
            <a:off x="1577985" y="3942345"/>
            <a:ext cx="14941151" cy="34823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21003" lvl="1" marL="842007" marR="0" rtl="0" algn="l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99"/>
              <a:buFont typeface="Arial"/>
              <a:buChar char="•"/>
            </a:pPr>
            <a:r>
              <a:rPr b="0" i="0" lang="en-US" sz="3899" u="none" cap="none" strike="noStrike">
                <a:solidFill>
                  <a:srgbClr val="FFFFFF"/>
                </a:solidFill>
                <a:latin typeface="Tajawal"/>
                <a:ea typeface="Tajawal"/>
                <a:cs typeface="Tajawal"/>
                <a:sym typeface="Tajawal"/>
              </a:rPr>
              <a:t>The first ten days of Dhul-Hijjah are a once-a-year opportunity—perhaps your last. Let them be a turning point in your life. </a:t>
            </a:r>
            <a:endParaRPr/>
          </a:p>
          <a:p>
            <a:pPr indent="-421003" lvl="1" marL="842007" marR="0" rtl="0" algn="l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99"/>
              <a:buFont typeface="Arial"/>
              <a:buChar char="•"/>
            </a:pPr>
            <a:r>
              <a:rPr b="0" i="0" lang="en-US" sz="3899" u="none" cap="none" strike="noStrike">
                <a:solidFill>
                  <a:srgbClr val="FFFFFF"/>
                </a:solidFill>
                <a:latin typeface="Tajawal"/>
                <a:ea typeface="Tajawal"/>
                <a:cs typeface="Tajawal"/>
                <a:sym typeface="Tajawal"/>
              </a:rPr>
              <a:t>Don’t delay repentance. Don’t neglect worship. </a:t>
            </a:r>
            <a:endParaRPr/>
          </a:p>
          <a:p>
            <a:pPr indent="-421003" lvl="1" marL="842007" marR="0" rtl="0" algn="l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99"/>
              <a:buFont typeface="Arial"/>
              <a:buChar char="•"/>
            </a:pPr>
            <a:r>
              <a:rPr b="0" i="0" lang="en-US" sz="3899" u="none" cap="none" strike="noStrike">
                <a:solidFill>
                  <a:srgbClr val="FFFFFF"/>
                </a:solidFill>
                <a:latin typeface="Tajawal"/>
                <a:ea typeface="Tajawal"/>
                <a:cs typeface="Tajawal"/>
                <a:sym typeface="Tajawal"/>
              </a:rPr>
              <a:t>Start today, seize the reward, and be among those who earn Allah’s pleasure and Paradise.</a:t>
            </a:r>
            <a:endParaRPr/>
          </a:p>
        </p:txBody>
      </p:sp>
      <p:sp>
        <p:nvSpPr>
          <p:cNvPr id="235" name="Google Shape;235;p10"/>
          <p:cNvSpPr txBox="1"/>
          <p:nvPr/>
        </p:nvSpPr>
        <p:spPr>
          <a:xfrm>
            <a:off x="5181615" y="2216250"/>
            <a:ext cx="7733889" cy="9753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1" algn="ctr">
              <a:lnSpc>
                <a:spcPct val="1399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098" u="none" cap="none" strike="noStrike">
                <a:solidFill>
                  <a:srgbClr val="FFFFFF"/>
                </a:solidFill>
                <a:latin typeface="Tajawal Black"/>
                <a:ea typeface="Tajawal Black"/>
                <a:cs typeface="Tajawal Black"/>
                <a:sym typeface="Tajawal Black"/>
              </a:rPr>
              <a:t>Final Message</a:t>
            </a:r>
            <a:endParaRPr/>
          </a:p>
        </p:txBody>
      </p:sp>
      <p:sp>
        <p:nvSpPr>
          <p:cNvPr id="236" name="Google Shape;236;p10"/>
          <p:cNvSpPr/>
          <p:nvPr/>
        </p:nvSpPr>
        <p:spPr>
          <a:xfrm>
            <a:off x="450490" y="163235"/>
            <a:ext cx="1245350" cy="1245350"/>
          </a:xfrm>
          <a:custGeom>
            <a:rect b="b" l="l" r="r" t="t"/>
            <a:pathLst>
              <a:path extrusionOk="0" h="1245350" w="1245350">
                <a:moveTo>
                  <a:pt x="0" y="0"/>
                </a:moveTo>
                <a:lnTo>
                  <a:pt x="1245350" y="0"/>
                </a:lnTo>
                <a:lnTo>
                  <a:pt x="1245350" y="1245350"/>
                </a:lnTo>
                <a:lnTo>
                  <a:pt x="0" y="12453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  <p:transition>
    <p:circle/>
  </p:transition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