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2000"/>
  <p:notesSz cx="6858000" cy="9144000"/>
  <p:embeddedFontLst>
    <p:embeddedFont>
      <p:font typeface="Amiri"/>
      <p:regular r:id="rId20"/>
      <p:bold r:id="rId21"/>
      <p:italic r:id="rId22"/>
      <p:boldItalic r:id="rId23"/>
    </p:embeddedFont>
    <p:embeddedFont>
      <p:font typeface="Lato"/>
      <p:regular r:id="rId24"/>
      <p:bold r:id="rId25"/>
      <p:italic r:id="rId26"/>
      <p:boldItalic r:id="rId27"/>
    </p:embeddedFont>
    <p:embeddedFont>
      <p:font typeface="Poppi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C2B007B-1CA0-43F7-8ECE-95F9B92CD077}">
  <a:tblStyle styleId="{BC2B007B-1CA0-43F7-8ECE-95F9B92CD07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iri-regular.fntdata"/><Relationship Id="rId22" Type="http://schemas.openxmlformats.org/officeDocument/2006/relationships/font" Target="fonts/Amiri-italic.fntdata"/><Relationship Id="rId21" Type="http://schemas.openxmlformats.org/officeDocument/2006/relationships/font" Target="fonts/Amiri-bold.fntdata"/><Relationship Id="rId24" Type="http://schemas.openxmlformats.org/officeDocument/2006/relationships/font" Target="fonts/Lato-regular.fntdata"/><Relationship Id="rId23" Type="http://schemas.openxmlformats.org/officeDocument/2006/relationships/font" Target="fonts/Amiri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Lato-italic.fntdata"/><Relationship Id="rId25" Type="http://schemas.openxmlformats.org/officeDocument/2006/relationships/font" Target="fonts/Lato-bold.fntdata"/><Relationship Id="rId28" Type="http://schemas.openxmlformats.org/officeDocument/2006/relationships/font" Target="fonts/Poppins-regular.fntdata"/><Relationship Id="rId27" Type="http://schemas.openxmlformats.org/officeDocument/2006/relationships/font" Target="fonts/Lato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Poppins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oppins-boldItalic.fntdata"/><Relationship Id="rId30" Type="http://schemas.openxmlformats.org/officeDocument/2006/relationships/font" Target="fonts/Poppins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7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Relationship Id="rId10" Type="http://schemas.openxmlformats.org/officeDocument/2006/relationships/image" Target="../media/image9.png"/><Relationship Id="rId9" Type="http://schemas.openxmlformats.org/officeDocument/2006/relationships/image" Target="../media/image14.png"/><Relationship Id="rId5" Type="http://schemas.openxmlformats.org/officeDocument/2006/relationships/image" Target="../media/image13.png"/><Relationship Id="rId6" Type="http://schemas.openxmlformats.org/officeDocument/2006/relationships/image" Target="../media/image8.png"/><Relationship Id="rId7" Type="http://schemas.openxmlformats.org/officeDocument/2006/relationships/image" Target="../media/image17.png"/><Relationship Id="rId8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Relationship Id="rId6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Relationship Id="rId6" Type="http://schemas.openxmlformats.org/officeDocument/2006/relationships/image" Target="../media/image26.png"/><Relationship Id="rId7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Relationship Id="rId6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" y="228600"/>
            <a:ext cx="175260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3880723" y="1717476"/>
            <a:ext cx="4430553" cy="1343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الْهِجْرَةُ إِلَى الْحَبَشَةِ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5157787" y="3108126"/>
            <a:ext cx="1876573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Al-Hijrah ilā al-Ḥabashah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3300650" y="3422451"/>
            <a:ext cx="559069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D4AF37"/>
                </a:solidFill>
                <a:latin typeface="Poppins"/>
                <a:ea typeface="Poppins"/>
                <a:cs typeface="Poppins"/>
                <a:sym typeface="Poppins"/>
              </a:rPr>
              <a:t>THE MIGRATIONS TO ABYSSINIA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3609975" y="4260651"/>
            <a:ext cx="497205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دَرْسٌ تَفَاعُلِيٌّ حَوْلَ هِجْرَةِ الْمُسْلِمِينَ الْأُولَى وَالثَّانِيَةِ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6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An interactive lesson on the first and second migrations of Muslims.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5" name="Google Shape;9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2424112"/>
            <a:ext cx="5248275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6" name="Google Shape;9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175" y="2452687"/>
            <a:ext cx="5191125" cy="375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6334125" y="3085504"/>
            <a:ext cx="524827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أَمَرَ النَّبِيُّ ﷺ :</a:t>
            </a:r>
            <a:r>
              <a:rPr b="0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"لَوْ خَرَجْتُمْ إِلَى أَرْضِ الْحَبَشَةِ..."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6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The Prophet ﷺ said: "If you were to go to Abyssinia..."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6334125" y="3993951"/>
            <a:ext cx="524827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مَلِكٌ عَادِلٌ :</a:t>
            </a:r>
            <a:r>
              <a:rPr b="0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"فَإِنَّ بِهَا مَلِكًا لَا يُظْلَمُ عِنْدَهُ أَحَدٌ."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6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"...for there is a king there under whom no one is wronged."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6334125" y="4902398"/>
            <a:ext cx="524827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أَرْضُ صِدْقٍ :</a:t>
            </a:r>
            <a:r>
              <a:rPr b="0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"وَهِيَ أَرْضُ صِدْقٍ."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6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"And it is a land of truth."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60959" y="609600"/>
            <a:ext cx="1152144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لِمَاذَا الْحَبَشَةُ؟ </a:t>
            </a:r>
            <a:r>
              <a:rPr b="1" i="0" lang="en-US" sz="3600" u="none" cap="none" strike="noStrike">
                <a:solidFill>
                  <a:srgbClr val="D4AF37"/>
                </a:solidFill>
                <a:latin typeface="Amiri"/>
                <a:ea typeface="Amiri"/>
                <a:cs typeface="Amiri"/>
                <a:sym typeface="Amiri"/>
              </a:rPr>
              <a:t>Why Abyssinia?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609600" y="2009775"/>
            <a:ext cx="109728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6" name="Google Shape;10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8433494" y="3232249"/>
            <a:ext cx="314890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0A4D3C"/>
                </a:solidFill>
                <a:latin typeface="Poppins"/>
                <a:ea typeface="Poppins"/>
                <a:cs typeface="Poppins"/>
                <a:sym typeface="Poppins"/>
              </a:rPr>
              <a:t>16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8433494" y="4584799"/>
            <a:ext cx="3148905" cy="631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D4AF37"/>
                </a:solidFill>
                <a:latin typeface="Lato"/>
                <a:ea typeface="Lato"/>
                <a:cs typeface="Lato"/>
                <a:sym typeface="Lato"/>
              </a:rPr>
              <a:t>مُهَاجِرًا Migrants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609600" y="3114079"/>
            <a:ext cx="7347644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الزَّمَانُ :</a:t>
            </a:r>
            <a:r>
              <a:rPr b="0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رَجَب - السَّنَةُ الْخَامِسَةُ مِنَ الْبِعْثَةِ.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6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Time: Rajab, 5th year of Prophethood.</a:t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609600" y="3993951"/>
            <a:ext cx="7347644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الْعَدَدُ :</a:t>
            </a:r>
            <a:r>
              <a:rPr b="0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12 رَجُلًا وَ 4 نِسْوَةٍ.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6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Count: 12 men and 4 women.</a:t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609600" y="4873823"/>
            <a:ext cx="7347644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أَبْرَزُهُمْ :</a:t>
            </a:r>
            <a:r>
              <a:rPr b="0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عُثْمَانُ بْنُ عَفَّانَ وَزَوْجَتُهُ رُقَيَّةُ بِنْتُ رَسُولِ اللَّهِ ﷺ.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6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Notable: Uthman ibn Affan and his wife Ruqayyah (Prophet's daughter).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60959" y="609600"/>
            <a:ext cx="1152144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الْهِجْرَةُ الْأُولَى </a:t>
            </a:r>
            <a:r>
              <a:rPr b="1" i="0" lang="en-US" sz="3600" u="none" cap="none" strike="noStrike">
                <a:solidFill>
                  <a:srgbClr val="D4AF37"/>
                </a:solidFill>
                <a:latin typeface="Amiri"/>
                <a:ea typeface="Amiri"/>
                <a:cs typeface="Amiri"/>
                <a:sym typeface="Amiri"/>
              </a:rPr>
              <a:t>The First Migration</a:t>
            </a:r>
            <a:endParaRPr/>
          </a:p>
        </p:txBody>
      </p:sp>
      <p:sp>
        <p:nvSpPr>
          <p:cNvPr id="113" name="Google Shape;113;p15"/>
          <p:cNvSpPr/>
          <p:nvPr/>
        </p:nvSpPr>
        <p:spPr>
          <a:xfrm>
            <a:off x="609600" y="2009775"/>
            <a:ext cx="109728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8" name="Google Shape;11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9" name="Google Shape;11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53262" y="2424112"/>
            <a:ext cx="3810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0" name="Google Shape;12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81837" y="2452687"/>
            <a:ext cx="3752850" cy="375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 txBox="1"/>
          <p:nvPr/>
        </p:nvSpPr>
        <p:spPr>
          <a:xfrm>
            <a:off x="609600" y="2944415"/>
            <a:ext cx="5510688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الْأَصْحَمَةُ النَّجَاشِيُّ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609600" y="3734990"/>
            <a:ext cx="5248275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Al-Asḥamah an-Najāshī</a:t>
            </a:r>
            <a:endParaRPr/>
          </a:p>
        </p:txBody>
      </p:sp>
      <p:sp>
        <p:nvSpPr>
          <p:cNvPr id="123" name="Google Shape;123;p16"/>
          <p:cNvSpPr txBox="1"/>
          <p:nvPr/>
        </p:nvSpPr>
        <p:spPr>
          <a:xfrm>
            <a:off x="609600" y="4163615"/>
            <a:ext cx="5248275" cy="1340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كَانَ مَلِكًا نَصْرَانِيًّا عَادِلًا رَحِيماً. اسْتَقْبَلَ الْمُسْلِمِينَ وَرَفَضَ تَسْلِيمَهُمْ لِقُرَيْشٍ بَعْدَ أَنْ سَمِعَ عَنِ الْإِسْلَامِ.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6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He was a just Christian king who welcomed Muslims and refused to hand them over to Quraish after hearing about Islam.</a:t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60959" y="609600"/>
            <a:ext cx="1152144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الْمَلِكُ النَّجَاشِيُّ </a:t>
            </a:r>
            <a:r>
              <a:rPr b="1" i="0" lang="en-US" sz="3600" u="none" cap="none" strike="noStrike">
                <a:solidFill>
                  <a:srgbClr val="D4AF37"/>
                </a:solidFill>
                <a:latin typeface="Amiri"/>
                <a:ea typeface="Amiri"/>
                <a:cs typeface="Amiri"/>
                <a:sym typeface="Amiri"/>
              </a:rPr>
              <a:t>The King An-Najashi</a:t>
            </a:r>
            <a:endParaRPr/>
          </a:p>
        </p:txBody>
      </p:sp>
      <p:sp>
        <p:nvSpPr>
          <p:cNvPr id="125" name="Google Shape;125;p16"/>
          <p:cNvSpPr/>
          <p:nvPr/>
        </p:nvSpPr>
        <p:spPr>
          <a:xfrm>
            <a:off x="609600" y="2009775"/>
            <a:ext cx="109728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0" name="Google Shape;13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6421754" y="689074"/>
            <a:ext cx="5160645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الْهِجْرَةُ الثَّانِيَةُ </a:t>
            </a:r>
            <a:r>
              <a:rPr b="1" i="0" lang="en-US" sz="3600" u="none" cap="none" strike="noStrike">
                <a:solidFill>
                  <a:srgbClr val="D4AF37"/>
                </a:solidFill>
                <a:latin typeface="Amiri"/>
                <a:ea typeface="Amiri"/>
                <a:cs typeface="Amiri"/>
                <a:sym typeface="Amiri"/>
              </a:rPr>
              <a:t>The Second Migration</a:t>
            </a:r>
            <a:endParaRPr/>
          </a:p>
        </p:txBody>
      </p:sp>
      <p:sp>
        <p:nvSpPr>
          <p:cNvPr id="132" name="Google Shape;132;p17"/>
          <p:cNvSpPr/>
          <p:nvPr/>
        </p:nvSpPr>
        <p:spPr>
          <a:xfrm>
            <a:off x="6667500" y="2089249"/>
            <a:ext cx="49149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33" name="Google Shape;13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" y="38100"/>
            <a:ext cx="6057900" cy="678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 txBox="1"/>
          <p:nvPr/>
        </p:nvSpPr>
        <p:spPr>
          <a:xfrm>
            <a:off x="6667500" y="2698849"/>
            <a:ext cx="4914900" cy="10054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بَعْدَ زِيَادَةِ التَّعْذِيبِ فِي مَكَّةَ، هَاجَرَ مَجْمُوعَةٌ أَكْبَرُ مِنَ الْمُسْلِمِينَ.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6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After increased persecution in Mecca, a larger group of Muslims migrated.</a:t>
            </a:r>
            <a:endParaRPr/>
          </a:p>
        </p:txBody>
      </p:sp>
      <p:sp>
        <p:nvSpPr>
          <p:cNvPr id="135" name="Google Shape;135;p17"/>
          <p:cNvSpPr txBox="1"/>
          <p:nvPr/>
        </p:nvSpPr>
        <p:spPr>
          <a:xfrm>
            <a:off x="6667500" y="4409182"/>
            <a:ext cx="468630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الْعَدَدُ :</a:t>
            </a:r>
            <a:r>
              <a:rPr b="0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83 رَجُلًا وَ 18 امْرَأَةً.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6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Count: 83 men and 18 women.</a:t>
            </a:r>
            <a:endParaRPr/>
          </a:p>
        </p:txBody>
      </p:sp>
      <p:sp>
        <p:nvSpPr>
          <p:cNvPr id="136" name="Google Shape;136;p17"/>
          <p:cNvSpPr txBox="1"/>
          <p:nvPr/>
        </p:nvSpPr>
        <p:spPr>
          <a:xfrm>
            <a:off x="6667500" y="5289053"/>
            <a:ext cx="468630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الْقَائِدُ :</a:t>
            </a:r>
            <a:r>
              <a:rPr b="0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جَعْفَرُ بْنُ أَبِي طَالِبٍ.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6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Leader: Ja'far ibn Abi Talib.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1" name="Google Shape;14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2" name="Google Shape;14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33562" y="2963316"/>
            <a:ext cx="8524875" cy="2731591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 txBox="1"/>
          <p:nvPr/>
        </p:nvSpPr>
        <p:spPr>
          <a:xfrm>
            <a:off x="2309812" y="3611016"/>
            <a:ext cx="7667625" cy="426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100" u="none" cap="none" strike="noStrike">
                <a:solidFill>
                  <a:srgbClr val="0A4D3C"/>
                </a:solidFill>
                <a:latin typeface="Lato"/>
                <a:ea typeface="Lato"/>
                <a:cs typeface="Lato"/>
                <a:sym typeface="Lato"/>
              </a:rPr>
              <a:t>"أَيُّهَا الْمَلِكُ، كُنَّا قَوْمًا أَهْلَ جَاهِلِيَّةٍ، نَعْبُدُ الْأَصْنَامَ... حَتَّى بَعَثَ اللَّهُ إِلَيْنَا رَسُولًا."</a:t>
            </a:r>
            <a:endParaRPr/>
          </a:p>
        </p:txBody>
      </p:sp>
      <p:sp>
        <p:nvSpPr>
          <p:cNvPr id="144" name="Google Shape;144;p18"/>
          <p:cNvSpPr txBox="1"/>
          <p:nvPr/>
        </p:nvSpPr>
        <p:spPr>
          <a:xfrm>
            <a:off x="2309812" y="4304407"/>
            <a:ext cx="7667625" cy="274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"O King, we were an unlettered people of ignorance, worshipping idols... until Allah sent us a Messenger."</a:t>
            </a:r>
            <a:endParaRPr/>
          </a:p>
        </p:txBody>
      </p:sp>
      <p:sp>
        <p:nvSpPr>
          <p:cNvPr id="145" name="Google Shape;145;p18"/>
          <p:cNvSpPr txBox="1"/>
          <p:nvPr/>
        </p:nvSpPr>
        <p:spPr>
          <a:xfrm>
            <a:off x="2309812" y="4769197"/>
            <a:ext cx="766762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D4AF37"/>
                </a:solidFill>
                <a:latin typeface="Lato"/>
                <a:ea typeface="Lato"/>
                <a:cs typeface="Lato"/>
                <a:sym typeface="Lato"/>
              </a:rPr>
              <a:t>— جَعْفَرُ بْنُ أَبِي طَالِبٍ</a:t>
            </a:r>
            <a:endParaRPr/>
          </a:p>
        </p:txBody>
      </p:sp>
      <p:sp>
        <p:nvSpPr>
          <p:cNvPr id="146" name="Google Shape;146;p18"/>
          <p:cNvSpPr txBox="1"/>
          <p:nvPr/>
        </p:nvSpPr>
        <p:spPr>
          <a:xfrm>
            <a:off x="60959" y="609600"/>
            <a:ext cx="1152144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خِطَابُ جَعْفَرٍ </a:t>
            </a:r>
            <a:r>
              <a:rPr b="1" i="0" lang="en-US" sz="3600" u="none" cap="none" strike="noStrike">
                <a:solidFill>
                  <a:srgbClr val="D4AF37"/>
                </a:solidFill>
                <a:latin typeface="Amiri"/>
                <a:ea typeface="Amiri"/>
                <a:cs typeface="Amiri"/>
                <a:sym typeface="Amiri"/>
              </a:rPr>
              <a:t>Ja'far's Speech</a:t>
            </a:r>
            <a:endParaRPr/>
          </a:p>
        </p:txBody>
      </p:sp>
      <p:sp>
        <p:nvSpPr>
          <p:cNvPr id="147" name="Google Shape;147;p18"/>
          <p:cNvSpPr/>
          <p:nvPr/>
        </p:nvSpPr>
        <p:spPr>
          <a:xfrm>
            <a:off x="609600" y="2009775"/>
            <a:ext cx="109728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2" name="Google Shape;15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3" name="Google Shape;15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82075" y="3276897"/>
            <a:ext cx="2600325" cy="21044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4" name="Google Shape;15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76897"/>
            <a:ext cx="2600325" cy="21044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5" name="Google Shape;15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00425" y="3276897"/>
            <a:ext cx="2600325" cy="21044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6" name="Google Shape;156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3276897"/>
            <a:ext cx="2600325" cy="210442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9"/>
          <p:cNvSpPr txBox="1"/>
          <p:nvPr/>
        </p:nvSpPr>
        <p:spPr>
          <a:xfrm>
            <a:off x="9227105" y="4172247"/>
            <a:ext cx="2110263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هِجْرَة</a:t>
            </a:r>
            <a:endParaRPr/>
          </a:p>
        </p:txBody>
      </p:sp>
      <p:sp>
        <p:nvSpPr>
          <p:cNvPr id="158" name="Google Shape;158;p19"/>
          <p:cNvSpPr txBox="1"/>
          <p:nvPr/>
        </p:nvSpPr>
        <p:spPr>
          <a:xfrm>
            <a:off x="9277350" y="4534197"/>
            <a:ext cx="20097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Hijrah</a:t>
            </a:r>
            <a:endParaRPr/>
          </a:p>
        </p:txBody>
      </p:sp>
      <p:sp>
        <p:nvSpPr>
          <p:cNvPr id="159" name="Google Shape;159;p19"/>
          <p:cNvSpPr txBox="1"/>
          <p:nvPr/>
        </p:nvSpPr>
        <p:spPr>
          <a:xfrm>
            <a:off x="9277350" y="4838997"/>
            <a:ext cx="2009775" cy="1461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9" u="none" cap="none" strike="noStrike">
                <a:solidFill>
                  <a:srgbClr val="D4AF37"/>
                </a:solidFill>
                <a:latin typeface="Poppins"/>
                <a:ea typeface="Poppins"/>
                <a:cs typeface="Poppins"/>
                <a:sym typeface="Poppins"/>
              </a:rPr>
              <a:t>MIGRATION</a:t>
            </a:r>
            <a:endParaRPr/>
          </a:p>
        </p:txBody>
      </p:sp>
      <p:sp>
        <p:nvSpPr>
          <p:cNvPr id="160" name="Google Shape;160;p19"/>
          <p:cNvSpPr txBox="1"/>
          <p:nvPr/>
        </p:nvSpPr>
        <p:spPr>
          <a:xfrm>
            <a:off x="6436280" y="4172247"/>
            <a:ext cx="2110263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مَلِك</a:t>
            </a:r>
            <a:endParaRPr/>
          </a:p>
        </p:txBody>
      </p:sp>
      <p:sp>
        <p:nvSpPr>
          <p:cNvPr id="161" name="Google Shape;161;p19"/>
          <p:cNvSpPr txBox="1"/>
          <p:nvPr/>
        </p:nvSpPr>
        <p:spPr>
          <a:xfrm>
            <a:off x="6486525" y="4534197"/>
            <a:ext cx="20097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Malik</a:t>
            </a: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6486525" y="4838997"/>
            <a:ext cx="2009775" cy="1461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9" u="none" cap="none" strike="noStrike">
                <a:solidFill>
                  <a:srgbClr val="D4AF37"/>
                </a:solidFill>
                <a:latin typeface="Poppins"/>
                <a:ea typeface="Poppins"/>
                <a:cs typeface="Poppins"/>
                <a:sym typeface="Poppins"/>
              </a:rPr>
              <a:t>KING</a:t>
            </a:r>
            <a:endParaRPr/>
          </a:p>
        </p:txBody>
      </p:sp>
      <p:sp>
        <p:nvSpPr>
          <p:cNvPr id="163" name="Google Shape;163;p19"/>
          <p:cNvSpPr txBox="1"/>
          <p:nvPr/>
        </p:nvSpPr>
        <p:spPr>
          <a:xfrm>
            <a:off x="3645455" y="4172247"/>
            <a:ext cx="2110263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عَدْل</a:t>
            </a: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3695700" y="4534197"/>
            <a:ext cx="20097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'Adl</a:t>
            </a:r>
            <a:endParaRPr/>
          </a:p>
        </p:txBody>
      </p:sp>
      <p:sp>
        <p:nvSpPr>
          <p:cNvPr id="165" name="Google Shape;165;p19"/>
          <p:cNvSpPr txBox="1"/>
          <p:nvPr/>
        </p:nvSpPr>
        <p:spPr>
          <a:xfrm>
            <a:off x="3695700" y="4838997"/>
            <a:ext cx="2009775" cy="1461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9" u="none" cap="none" strike="noStrike">
                <a:solidFill>
                  <a:srgbClr val="D4AF37"/>
                </a:solidFill>
                <a:latin typeface="Poppins"/>
                <a:ea typeface="Poppins"/>
                <a:cs typeface="Poppins"/>
                <a:sym typeface="Poppins"/>
              </a:rPr>
              <a:t>JUSTICE</a:t>
            </a:r>
            <a:endParaRPr/>
          </a:p>
        </p:txBody>
      </p:sp>
      <p:sp>
        <p:nvSpPr>
          <p:cNvPr id="166" name="Google Shape;166;p19"/>
          <p:cNvSpPr txBox="1"/>
          <p:nvPr/>
        </p:nvSpPr>
        <p:spPr>
          <a:xfrm>
            <a:off x="854630" y="4172247"/>
            <a:ext cx="2110263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أَمَان</a:t>
            </a:r>
            <a:endParaRPr/>
          </a:p>
        </p:txBody>
      </p:sp>
      <p:sp>
        <p:nvSpPr>
          <p:cNvPr id="167" name="Google Shape;167;p19"/>
          <p:cNvSpPr txBox="1"/>
          <p:nvPr/>
        </p:nvSpPr>
        <p:spPr>
          <a:xfrm>
            <a:off x="904875" y="4534197"/>
            <a:ext cx="2009775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Amān</a:t>
            </a:r>
            <a:endParaRPr/>
          </a:p>
        </p:txBody>
      </p:sp>
      <p:sp>
        <p:nvSpPr>
          <p:cNvPr id="168" name="Google Shape;168;p19"/>
          <p:cNvSpPr txBox="1"/>
          <p:nvPr/>
        </p:nvSpPr>
        <p:spPr>
          <a:xfrm>
            <a:off x="904875" y="4848522"/>
            <a:ext cx="2009775" cy="1461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9" u="none" cap="none" strike="noStrike">
                <a:solidFill>
                  <a:srgbClr val="D4AF37"/>
                </a:solidFill>
                <a:latin typeface="Poppins"/>
                <a:ea typeface="Poppins"/>
                <a:cs typeface="Poppins"/>
                <a:sym typeface="Poppins"/>
              </a:rPr>
              <a:t>SAFETY</a:t>
            </a:r>
            <a:endParaRPr/>
          </a:p>
        </p:txBody>
      </p:sp>
      <p:pic>
        <p:nvPicPr>
          <p:cNvPr descr="image.png" id="169" name="Google Shape;169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067925" y="3610272"/>
            <a:ext cx="42862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0" name="Google Shape;170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277100" y="3610272"/>
            <a:ext cx="42862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1" name="Google Shape;171;p1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462462" y="3610272"/>
            <a:ext cx="4762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2" name="Google Shape;172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19262" y="3610272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9"/>
          <p:cNvSpPr txBox="1"/>
          <p:nvPr/>
        </p:nvSpPr>
        <p:spPr>
          <a:xfrm>
            <a:off x="60959" y="609600"/>
            <a:ext cx="1152144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مُفْرَدَاتُ الدَّرْسِ </a:t>
            </a:r>
            <a:r>
              <a:rPr b="1" i="0" lang="en-US" sz="3600" u="none" cap="none" strike="noStrike">
                <a:solidFill>
                  <a:srgbClr val="D4AF37"/>
                </a:solidFill>
                <a:latin typeface="Amiri"/>
                <a:ea typeface="Amiri"/>
                <a:cs typeface="Amiri"/>
                <a:sym typeface="Amiri"/>
              </a:rPr>
              <a:t>Key Vocabulary</a:t>
            </a:r>
            <a:endParaRPr/>
          </a:p>
        </p:txBody>
      </p:sp>
      <p:sp>
        <p:nvSpPr>
          <p:cNvPr id="174" name="Google Shape;174;p19"/>
          <p:cNvSpPr/>
          <p:nvPr/>
        </p:nvSpPr>
        <p:spPr>
          <a:xfrm>
            <a:off x="609600" y="2009775"/>
            <a:ext cx="109728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9" name="Google Shape;17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0"/>
          <p:cNvSpPr/>
          <p:nvPr/>
        </p:nvSpPr>
        <p:spPr>
          <a:xfrm>
            <a:off x="609600" y="2872978"/>
            <a:ext cx="10972800" cy="2912268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1" name="Google Shape;181;p20"/>
          <p:cNvGraphicFramePr/>
          <p:nvPr/>
        </p:nvGraphicFramePr>
        <p:xfrm>
          <a:off x="609600" y="287297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{BC2B007B-1CA0-43F7-8ECE-95F9B92CD077}</a:tableStyleId>
              </a:tblPr>
              <a:tblGrid>
                <a:gridCol w="3615325"/>
                <a:gridCol w="3576200"/>
                <a:gridCol w="3771750"/>
              </a:tblGrid>
              <a:tr h="7280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الْمِيزَةُ (Feature)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الْهِجْرَةُ الْأُولَى (1st)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الْهِجْرَةُ الثَّانِيَةُ (2nd)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0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الْعَدَدُ (Number)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16 مُهَاجِرًا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101 مُهَاجِرٍ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0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الْمُدَّةُ (Duration)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أَشْهُرٌ قَلِيلَةٌ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سَنَوَاتٌ طَوِيلَةٌ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0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الْقَائِدُ (Leader)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عُثْمَانُ بْنُ عَفَّانَ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جَعْفَرُ بْنُ أَبِي طَالِبٍ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2" name="Google Shape;182;p20"/>
          <p:cNvSpPr txBox="1"/>
          <p:nvPr/>
        </p:nvSpPr>
        <p:spPr>
          <a:xfrm>
            <a:off x="60959" y="609600"/>
            <a:ext cx="1152144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مُقَارَنَةٌ بَيْنَ الْهِجْرَتَيْنِ </a:t>
            </a:r>
            <a:r>
              <a:rPr b="1" i="0" lang="en-US" sz="3600" u="none" cap="none" strike="noStrike">
                <a:solidFill>
                  <a:srgbClr val="D4AF37"/>
                </a:solidFill>
                <a:latin typeface="Amiri"/>
                <a:ea typeface="Amiri"/>
                <a:cs typeface="Amiri"/>
                <a:sym typeface="Amiri"/>
              </a:rPr>
              <a:t>Comparison</a:t>
            </a:r>
            <a:endParaRPr/>
          </a:p>
        </p:txBody>
      </p:sp>
      <p:sp>
        <p:nvSpPr>
          <p:cNvPr id="183" name="Google Shape;183;p20"/>
          <p:cNvSpPr/>
          <p:nvPr/>
        </p:nvSpPr>
        <p:spPr>
          <a:xfrm>
            <a:off x="609600" y="2009775"/>
            <a:ext cx="109728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8" name="Google Shape;18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9" name="Google Shape;18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87929" y="3922365"/>
            <a:ext cx="2194470" cy="12895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0" name="Google Shape;190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61819" y="3922365"/>
            <a:ext cx="2194470" cy="12895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1" name="Google Shape;19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35709" y="3922365"/>
            <a:ext cx="2194470" cy="12895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2" name="Google Shape;192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3922365"/>
            <a:ext cx="2194470" cy="128959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1"/>
          <p:cNvSpPr/>
          <p:nvPr/>
        </p:nvSpPr>
        <p:spPr>
          <a:xfrm>
            <a:off x="609600" y="4567088"/>
            <a:ext cx="10972800" cy="38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1"/>
          <p:cNvSpPr txBox="1"/>
          <p:nvPr/>
        </p:nvSpPr>
        <p:spPr>
          <a:xfrm>
            <a:off x="9433080" y="4017615"/>
            <a:ext cx="2104169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الْبِعْثَةُ</a:t>
            </a:r>
            <a:endParaRPr/>
          </a:p>
        </p:txBody>
      </p:sp>
      <p:sp>
        <p:nvSpPr>
          <p:cNvPr id="195" name="Google Shape;195;p21"/>
          <p:cNvSpPr/>
          <p:nvPr/>
        </p:nvSpPr>
        <p:spPr>
          <a:xfrm>
            <a:off x="10389989" y="4446240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1"/>
          <p:cNvSpPr txBox="1"/>
          <p:nvPr/>
        </p:nvSpPr>
        <p:spPr>
          <a:xfrm>
            <a:off x="9483179" y="4770090"/>
            <a:ext cx="2003970" cy="213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سَنَة 1</a:t>
            </a:r>
            <a:endParaRPr/>
          </a:p>
        </p:txBody>
      </p:sp>
      <p:sp>
        <p:nvSpPr>
          <p:cNvPr id="197" name="Google Shape;197;p21"/>
          <p:cNvSpPr txBox="1"/>
          <p:nvPr/>
        </p:nvSpPr>
        <p:spPr>
          <a:xfrm>
            <a:off x="6506970" y="4017615"/>
            <a:ext cx="2104169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الْهِجْرَةُ 1</a:t>
            </a:r>
            <a:endParaRPr/>
          </a:p>
        </p:txBody>
      </p:sp>
      <p:sp>
        <p:nvSpPr>
          <p:cNvPr id="198" name="Google Shape;198;p21"/>
          <p:cNvSpPr/>
          <p:nvPr/>
        </p:nvSpPr>
        <p:spPr>
          <a:xfrm>
            <a:off x="7463879" y="4446240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1"/>
          <p:cNvSpPr txBox="1"/>
          <p:nvPr/>
        </p:nvSpPr>
        <p:spPr>
          <a:xfrm>
            <a:off x="6557069" y="4770090"/>
            <a:ext cx="2003970" cy="213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سَنَة 5</a:t>
            </a:r>
            <a:endParaRPr/>
          </a:p>
        </p:txBody>
      </p:sp>
      <p:sp>
        <p:nvSpPr>
          <p:cNvPr id="200" name="Google Shape;200;p21"/>
          <p:cNvSpPr txBox="1"/>
          <p:nvPr/>
        </p:nvSpPr>
        <p:spPr>
          <a:xfrm>
            <a:off x="3580860" y="4017615"/>
            <a:ext cx="2104169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الْهِجْرَةُ 2</a:t>
            </a:r>
            <a:endParaRPr/>
          </a:p>
        </p:txBody>
      </p:sp>
      <p:sp>
        <p:nvSpPr>
          <p:cNvPr id="201" name="Google Shape;201;p21"/>
          <p:cNvSpPr/>
          <p:nvPr/>
        </p:nvSpPr>
        <p:spPr>
          <a:xfrm>
            <a:off x="4537769" y="4446240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1"/>
          <p:cNvSpPr txBox="1"/>
          <p:nvPr/>
        </p:nvSpPr>
        <p:spPr>
          <a:xfrm>
            <a:off x="3630959" y="4770090"/>
            <a:ext cx="2003970" cy="213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سَنَة 7</a:t>
            </a:r>
            <a:endParaRPr/>
          </a:p>
        </p:txBody>
      </p:sp>
      <p:sp>
        <p:nvSpPr>
          <p:cNvPr id="203" name="Google Shape;203;p21"/>
          <p:cNvSpPr txBox="1"/>
          <p:nvPr/>
        </p:nvSpPr>
        <p:spPr>
          <a:xfrm>
            <a:off x="654750" y="4017615"/>
            <a:ext cx="2104169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الْعَوْدَةُ</a:t>
            </a:r>
            <a:endParaRPr/>
          </a:p>
        </p:txBody>
      </p:sp>
      <p:sp>
        <p:nvSpPr>
          <p:cNvPr id="204" name="Google Shape;204;p21"/>
          <p:cNvSpPr/>
          <p:nvPr/>
        </p:nvSpPr>
        <p:spPr>
          <a:xfrm>
            <a:off x="1611659" y="4446240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1"/>
          <p:cNvSpPr txBox="1"/>
          <p:nvPr/>
        </p:nvSpPr>
        <p:spPr>
          <a:xfrm>
            <a:off x="704850" y="4770090"/>
            <a:ext cx="2003970" cy="213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سَنَة 7 هِجْرِي</a:t>
            </a:r>
            <a:endParaRPr/>
          </a:p>
        </p:txBody>
      </p:sp>
      <p:sp>
        <p:nvSpPr>
          <p:cNvPr id="206" name="Google Shape;206;p21"/>
          <p:cNvSpPr txBox="1"/>
          <p:nvPr/>
        </p:nvSpPr>
        <p:spPr>
          <a:xfrm>
            <a:off x="60959" y="609600"/>
            <a:ext cx="1152144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التَّسَلْسُلُ الزَّمَنِيُّ </a:t>
            </a:r>
            <a:r>
              <a:rPr b="1" i="0" lang="en-US" sz="3600" u="none" cap="none" strike="noStrike">
                <a:solidFill>
                  <a:srgbClr val="D4AF37"/>
                </a:solidFill>
                <a:latin typeface="Amiri"/>
                <a:ea typeface="Amiri"/>
                <a:cs typeface="Amiri"/>
                <a:sym typeface="Amiri"/>
              </a:rPr>
              <a:t>Timeline</a:t>
            </a:r>
            <a:endParaRPr/>
          </a:p>
        </p:txBody>
      </p:sp>
      <p:sp>
        <p:nvSpPr>
          <p:cNvPr id="207" name="Google Shape;207;p21"/>
          <p:cNvSpPr/>
          <p:nvPr/>
        </p:nvSpPr>
        <p:spPr>
          <a:xfrm>
            <a:off x="609600" y="2009775"/>
            <a:ext cx="109728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2" name="Google Shape;21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3" name="Google Shape;21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2052786"/>
            <a:ext cx="10972800" cy="329178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 txBox="1"/>
          <p:nvPr/>
        </p:nvSpPr>
        <p:spPr>
          <a:xfrm>
            <a:off x="609600" y="5725566"/>
            <a:ext cx="1097280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زِيَادَةُ عَدَدِ الْمُسْلِمِينَ بَعْدَ الْهِجْرَةِ إِلَى الْحَبَشَةِ.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6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Increase in the number of Muslims after migrating to Abyssinia.</a:t>
            </a:r>
            <a:endParaRPr/>
          </a:p>
        </p:txBody>
      </p:sp>
      <p:sp>
        <p:nvSpPr>
          <p:cNvPr id="215" name="Google Shape;215;p22"/>
          <p:cNvSpPr txBox="1"/>
          <p:nvPr/>
        </p:nvSpPr>
        <p:spPr>
          <a:xfrm>
            <a:off x="60959" y="252561"/>
            <a:ext cx="1152144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نُمُوُّ الْمُجْتَمَعِ </a:t>
            </a:r>
            <a:r>
              <a:rPr b="1" i="0" lang="en-US" sz="3600" u="none" cap="none" strike="noStrike">
                <a:solidFill>
                  <a:srgbClr val="D4AF37"/>
                </a:solidFill>
                <a:latin typeface="Amiri"/>
                <a:ea typeface="Amiri"/>
                <a:cs typeface="Amiri"/>
                <a:sym typeface="Amiri"/>
              </a:rPr>
              <a:t>Community Growth</a:t>
            </a:r>
            <a:endParaRPr/>
          </a:p>
        </p:txBody>
      </p:sp>
      <p:sp>
        <p:nvSpPr>
          <p:cNvPr id="216" name="Google Shape;216;p22"/>
          <p:cNvSpPr/>
          <p:nvPr/>
        </p:nvSpPr>
        <p:spPr>
          <a:xfrm>
            <a:off x="609600" y="1652736"/>
            <a:ext cx="109728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21" name="Google Shape;22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2" name="Google Shape;22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3074640"/>
            <a:ext cx="5248275" cy="25087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3" name="Google Shape;223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" y="2884140"/>
            <a:ext cx="5248275" cy="28897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4" name="Google Shape;224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29400" y="4373760"/>
            <a:ext cx="4657725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5" name="Google Shape;225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4875" y="4674840"/>
            <a:ext cx="4657725" cy="57522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3"/>
          <p:cNvSpPr txBox="1"/>
          <p:nvPr/>
        </p:nvSpPr>
        <p:spPr>
          <a:xfrm>
            <a:off x="6512956" y="3369915"/>
            <a:ext cx="4890611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تَرْجِمْ إِلَى الْعَرَبِيَّةِ</a:t>
            </a:r>
            <a:endParaRPr/>
          </a:p>
        </p:txBody>
      </p:sp>
      <p:sp>
        <p:nvSpPr>
          <p:cNvPr id="227" name="Google Shape;227;p23"/>
          <p:cNvSpPr txBox="1"/>
          <p:nvPr/>
        </p:nvSpPr>
        <p:spPr>
          <a:xfrm>
            <a:off x="6629400" y="3779490"/>
            <a:ext cx="4657725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34155"/>
                </a:solidFill>
                <a:latin typeface="Poppins"/>
                <a:ea typeface="Poppins"/>
                <a:cs typeface="Poppins"/>
                <a:sym typeface="Poppins"/>
              </a:rPr>
              <a:t>"THE KING IS JUST."</a:t>
            </a:r>
            <a:endParaRPr/>
          </a:p>
        </p:txBody>
      </p:sp>
      <p:sp>
        <p:nvSpPr>
          <p:cNvPr id="228" name="Google Shape;228;p23"/>
          <p:cNvSpPr txBox="1"/>
          <p:nvPr/>
        </p:nvSpPr>
        <p:spPr>
          <a:xfrm>
            <a:off x="788431" y="3179415"/>
            <a:ext cx="4890611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تَرْجِمْ إِلَى الْإِنْجِلِيزِيَّةِ</a:t>
            </a:r>
            <a:endParaRPr/>
          </a:p>
        </p:txBody>
      </p:sp>
      <p:sp>
        <p:nvSpPr>
          <p:cNvPr id="229" name="Google Shape;229;p23"/>
          <p:cNvSpPr txBox="1"/>
          <p:nvPr/>
        </p:nvSpPr>
        <p:spPr>
          <a:xfrm>
            <a:off x="788431" y="3684240"/>
            <a:ext cx="4890611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أَرْضُ صِدْقٍ</a:t>
            </a:r>
            <a:endParaRPr/>
          </a:p>
        </p:txBody>
      </p:sp>
      <p:sp>
        <p:nvSpPr>
          <p:cNvPr id="230" name="Google Shape;230;p23"/>
          <p:cNvSpPr txBox="1"/>
          <p:nvPr/>
        </p:nvSpPr>
        <p:spPr>
          <a:xfrm>
            <a:off x="904875" y="4265265"/>
            <a:ext cx="4657725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Arḍu ṣidq</a:t>
            </a:r>
            <a:endParaRPr/>
          </a:p>
        </p:txBody>
      </p:sp>
      <p:sp>
        <p:nvSpPr>
          <p:cNvPr id="231" name="Google Shape;231;p23"/>
          <p:cNvSpPr txBox="1"/>
          <p:nvPr/>
        </p:nvSpPr>
        <p:spPr>
          <a:xfrm>
            <a:off x="6512956" y="4488060"/>
            <a:ext cx="4890611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الْمَلِكُ عَادِلٌ</a:t>
            </a:r>
            <a:endParaRPr/>
          </a:p>
        </p:txBody>
      </p:sp>
      <p:sp>
        <p:nvSpPr>
          <p:cNvPr id="232" name="Google Shape;232;p23"/>
          <p:cNvSpPr txBox="1"/>
          <p:nvPr/>
        </p:nvSpPr>
        <p:spPr>
          <a:xfrm>
            <a:off x="6629400" y="5069085"/>
            <a:ext cx="4657725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Al-Maliku ‘ādil</a:t>
            </a:r>
            <a:endParaRPr/>
          </a:p>
        </p:txBody>
      </p:sp>
      <p:sp>
        <p:nvSpPr>
          <p:cNvPr id="233" name="Google Shape;233;p23"/>
          <p:cNvSpPr txBox="1"/>
          <p:nvPr/>
        </p:nvSpPr>
        <p:spPr>
          <a:xfrm>
            <a:off x="904875" y="4884390"/>
            <a:ext cx="4657725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34155"/>
                </a:solidFill>
                <a:latin typeface="Poppins"/>
                <a:ea typeface="Poppins"/>
                <a:cs typeface="Poppins"/>
                <a:sym typeface="Poppins"/>
              </a:rPr>
              <a:t>"A LAND OF TRUTH."</a:t>
            </a:r>
            <a:endParaRPr/>
          </a:p>
        </p:txBody>
      </p:sp>
      <p:sp>
        <p:nvSpPr>
          <p:cNvPr id="234" name="Google Shape;234;p23"/>
          <p:cNvSpPr txBox="1"/>
          <p:nvPr/>
        </p:nvSpPr>
        <p:spPr>
          <a:xfrm>
            <a:off x="60959" y="609600"/>
            <a:ext cx="1152144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تَدْرِيبٌ تَفَاعُلِيٌّ </a:t>
            </a:r>
            <a:r>
              <a:rPr b="1" i="0" lang="en-US" sz="3600" u="none" cap="none" strike="noStrike">
                <a:solidFill>
                  <a:srgbClr val="D4AF37"/>
                </a:solidFill>
                <a:latin typeface="Amiri"/>
                <a:ea typeface="Amiri"/>
                <a:cs typeface="Amiri"/>
                <a:sym typeface="Amiri"/>
              </a:rPr>
              <a:t>Interactive Practice</a:t>
            </a:r>
            <a:endParaRPr/>
          </a:p>
        </p:txBody>
      </p:sp>
      <p:sp>
        <p:nvSpPr>
          <p:cNvPr id="235" name="Google Shape;235;p23"/>
          <p:cNvSpPr/>
          <p:nvPr/>
        </p:nvSpPr>
        <p:spPr>
          <a:xfrm>
            <a:off x="609600" y="2009775"/>
            <a:ext cx="109728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4D3C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40" name="Google Shape;24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4"/>
          <p:cNvSpPr txBox="1"/>
          <p:nvPr/>
        </p:nvSpPr>
        <p:spPr>
          <a:xfrm>
            <a:off x="4325778" y="1328886"/>
            <a:ext cx="3540442" cy="1171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50" u="none" cap="none" strike="noStrike">
                <a:solidFill>
                  <a:srgbClr val="D4AF37"/>
                </a:solidFill>
                <a:latin typeface="Amiri"/>
                <a:ea typeface="Amiri"/>
                <a:cs typeface="Amiri"/>
                <a:sym typeface="Amiri"/>
              </a:rPr>
              <a:t>جَزَاكُمُ اللَّهُ خَيْرًا</a:t>
            </a:r>
            <a:endParaRPr/>
          </a:p>
        </p:txBody>
      </p:sp>
      <p:sp>
        <p:nvSpPr>
          <p:cNvPr id="242" name="Google Shape;242;p24"/>
          <p:cNvSpPr txBox="1"/>
          <p:nvPr/>
        </p:nvSpPr>
        <p:spPr>
          <a:xfrm>
            <a:off x="5115877" y="2595711"/>
            <a:ext cx="1960245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THANK YOU</a:t>
            </a:r>
            <a:endParaRPr/>
          </a:p>
        </p:txBody>
      </p:sp>
      <p:sp>
        <p:nvSpPr>
          <p:cNvPr id="243" name="Google Shape;243;p24"/>
          <p:cNvSpPr txBox="1"/>
          <p:nvPr/>
        </p:nvSpPr>
        <p:spPr>
          <a:xfrm>
            <a:off x="5076825" y="3319611"/>
            <a:ext cx="203835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FAFAFA"/>
                </a:solidFill>
                <a:latin typeface="Lato"/>
                <a:ea typeface="Lato"/>
                <a:cs typeface="Lato"/>
                <a:sym typeface="Lato"/>
              </a:rPr>
              <a:t>هَلْ لَدَيْكُمْ أَيُّ أَسْئِلَةٍ؟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650" u="none" cap="none" strike="noStrike">
                <a:solidFill>
                  <a:srgbClr val="D4AF37"/>
                </a:solidFill>
                <a:latin typeface="Lato"/>
                <a:ea typeface="Lato"/>
                <a:cs typeface="Lato"/>
                <a:sym typeface="Lato"/>
              </a:rPr>
              <a:t>Do you have any questions?</a:t>
            </a:r>
            <a:endParaRPr/>
          </a:p>
        </p:txBody>
      </p:sp>
      <p:sp>
        <p:nvSpPr>
          <p:cNvPr id="244" name="Google Shape;244;p24"/>
          <p:cNvSpPr/>
          <p:nvPr/>
        </p:nvSpPr>
        <p:spPr>
          <a:xfrm>
            <a:off x="5619750" y="4580483"/>
            <a:ext cx="9525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4"/>
          <p:cNvSpPr txBox="1"/>
          <p:nvPr/>
        </p:nvSpPr>
        <p:spPr>
          <a:xfrm>
            <a:off x="5253037" y="5132933"/>
            <a:ext cx="16859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Poppins"/>
                <a:ea typeface="Poppins"/>
                <a:cs typeface="Poppins"/>
                <a:sym typeface="Poppins"/>
              </a:rPr>
              <a:t>WWW.QURANEST.COM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0" name="Google Shape;25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5"/>
          <p:cNvSpPr/>
          <p:nvPr/>
        </p:nvSpPr>
        <p:spPr>
          <a:xfrm>
            <a:off x="609600" y="2904232"/>
            <a:ext cx="10972800" cy="784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5"/>
          <p:cNvSpPr/>
          <p:nvPr/>
        </p:nvSpPr>
        <p:spPr>
          <a:xfrm>
            <a:off x="609600" y="3689002"/>
            <a:ext cx="10972800" cy="784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5"/>
          <p:cNvSpPr/>
          <p:nvPr/>
        </p:nvSpPr>
        <p:spPr>
          <a:xfrm>
            <a:off x="609600" y="3679477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5"/>
          <p:cNvSpPr/>
          <p:nvPr/>
        </p:nvSpPr>
        <p:spPr>
          <a:xfrm>
            <a:off x="609600" y="3679477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5"/>
          <p:cNvSpPr/>
          <p:nvPr/>
        </p:nvSpPr>
        <p:spPr>
          <a:xfrm>
            <a:off x="609600" y="4464248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5"/>
          <p:cNvSpPr/>
          <p:nvPr/>
        </p:nvSpPr>
        <p:spPr>
          <a:xfrm>
            <a:off x="609600" y="4464248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57" name="Google Shape;25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25150" y="3053655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5"/>
          <p:cNvSpPr txBox="1"/>
          <p:nvPr/>
        </p:nvSpPr>
        <p:spPr>
          <a:xfrm>
            <a:off x="609600" y="3047107"/>
            <a:ext cx="987742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https://brill.com/view/journals/djap/2/1/29501768_002_01_s006_i0001.jpg</a:t>
            </a:r>
            <a:endParaRPr/>
          </a:p>
        </p:txBody>
      </p:sp>
      <p:sp>
        <p:nvSpPr>
          <p:cNvPr id="259" name="Google Shape;259;p25"/>
          <p:cNvSpPr txBox="1"/>
          <p:nvPr/>
        </p:nvSpPr>
        <p:spPr>
          <a:xfrm>
            <a:off x="609600" y="3292822"/>
            <a:ext cx="98774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Lato"/>
                <a:ea typeface="Lato"/>
                <a:cs typeface="Lato"/>
                <a:sym typeface="Lato"/>
              </a:rPr>
              <a:t>brill.com</a:t>
            </a:r>
            <a:endParaRPr/>
          </a:p>
        </p:txBody>
      </p:sp>
      <p:pic>
        <p:nvPicPr>
          <p:cNvPr descr="image.png" id="260" name="Google Shape;26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25150" y="3838426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5"/>
          <p:cNvSpPr txBox="1"/>
          <p:nvPr/>
        </p:nvSpPr>
        <p:spPr>
          <a:xfrm>
            <a:off x="609600" y="3831877"/>
            <a:ext cx="987742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https://www.worldhistory.org/img/r/p/1500x1500/10271.jpg</a:t>
            </a:r>
            <a:endParaRPr/>
          </a:p>
        </p:txBody>
      </p:sp>
      <p:sp>
        <p:nvSpPr>
          <p:cNvPr id="262" name="Google Shape;262;p25"/>
          <p:cNvSpPr txBox="1"/>
          <p:nvPr/>
        </p:nvSpPr>
        <p:spPr>
          <a:xfrm>
            <a:off x="609600" y="4077592"/>
            <a:ext cx="98774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Lato"/>
                <a:ea typeface="Lato"/>
                <a:cs typeface="Lato"/>
                <a:sym typeface="Lato"/>
              </a:rPr>
              <a:t>www.worldhistory.org</a:t>
            </a:r>
            <a:endParaRPr/>
          </a:p>
        </p:txBody>
      </p:sp>
      <p:pic>
        <p:nvPicPr>
          <p:cNvPr descr="image.png" id="263" name="Google Shape;26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25150" y="4623196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5"/>
          <p:cNvSpPr txBox="1"/>
          <p:nvPr/>
        </p:nvSpPr>
        <p:spPr>
          <a:xfrm>
            <a:off x="609600" y="4616648"/>
            <a:ext cx="987742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https://images.squarespace-cdn.com/content/v1/58d95f3bf5e231abb460fca7/1780172781802-IGQYOEJ98X2C040BTJXM/_MG_2901_compressed.jpg?format=1000w</a:t>
            </a:r>
            <a:endParaRPr/>
          </a:p>
        </p:txBody>
      </p:sp>
      <p:sp>
        <p:nvSpPr>
          <p:cNvPr id="265" name="Google Shape;265;p25"/>
          <p:cNvSpPr txBox="1"/>
          <p:nvPr/>
        </p:nvSpPr>
        <p:spPr>
          <a:xfrm>
            <a:off x="609600" y="4862363"/>
            <a:ext cx="98774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Lato"/>
                <a:ea typeface="Lato"/>
                <a:cs typeface="Lato"/>
                <a:sym typeface="Lato"/>
              </a:rPr>
              <a:t>mybibimbaplife.com</a:t>
            </a:r>
            <a:endParaRPr/>
          </a:p>
        </p:txBody>
      </p:sp>
      <p:sp>
        <p:nvSpPr>
          <p:cNvPr id="266" name="Google Shape;266;p25"/>
          <p:cNvSpPr txBox="1"/>
          <p:nvPr/>
        </p:nvSpPr>
        <p:spPr>
          <a:xfrm>
            <a:off x="60959" y="609600"/>
            <a:ext cx="11521440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A4D3C"/>
                </a:solidFill>
                <a:latin typeface="Amiri"/>
                <a:ea typeface="Amiri"/>
                <a:cs typeface="Amiri"/>
                <a:sym typeface="Amiri"/>
              </a:rPr>
              <a:t>Image Sources</a:t>
            </a:r>
            <a:endParaRPr/>
          </a:p>
        </p:txBody>
      </p:sp>
      <p:sp>
        <p:nvSpPr>
          <p:cNvPr id="267" name="Google Shape;267;p25"/>
          <p:cNvSpPr/>
          <p:nvPr/>
        </p:nvSpPr>
        <p:spPr>
          <a:xfrm>
            <a:off x="609600" y="1504950"/>
            <a:ext cx="109728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