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Plus Jakarta Sans ExtraBold"/>
      <p:bold r:id="rId19"/>
      <p:boldItalic r:id="rId20"/>
    </p:embeddedFont>
    <p:embeddedFont>
      <p:font typeface="Inter"/>
      <p:regular r:id="rId21"/>
      <p:bold r:id="rId22"/>
      <p:italic r:id="rId23"/>
      <p:boldItalic r:id="rId24"/>
    </p:embeddedFont>
    <p:embeddedFont>
      <p:font typeface="Plus Jakarta Sans"/>
      <p:regular r:id="rId25"/>
      <p:bold r:id="rId26"/>
      <p:italic r:id="rId27"/>
      <p:boldItalic r:id="rId28"/>
    </p:embeddedFont>
    <p:embeddedFont>
      <p:font typeface="Cairo"/>
      <p:regular r:id="rId29"/>
      <p:bold r:id="rId30"/>
    </p:embeddedFont>
    <p:embeddedFont>
      <p:font typeface="Plus Jakarta Sans SemiBold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D4BEEB-AAC1-415A-82C8-1642EECDBA7C}">
  <a:tblStyle styleId="{73D4BEEB-AAC1-415A-82C8-1642EECDBA7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usJakartaSansExtraBold-boldItalic.fntdata"/><Relationship Id="rId22" Type="http://schemas.openxmlformats.org/officeDocument/2006/relationships/font" Target="fonts/Inter-bold.fntdata"/><Relationship Id="rId21" Type="http://schemas.openxmlformats.org/officeDocument/2006/relationships/font" Target="fonts/Inter-regular.fntdata"/><Relationship Id="rId24" Type="http://schemas.openxmlformats.org/officeDocument/2006/relationships/font" Target="fonts/Inter-boldItalic.fntdata"/><Relationship Id="rId23" Type="http://schemas.openxmlformats.org/officeDocument/2006/relationships/font" Target="fonts/Inter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lusJakartaSans-bold.fntdata"/><Relationship Id="rId25" Type="http://schemas.openxmlformats.org/officeDocument/2006/relationships/font" Target="fonts/PlusJakartaSans-regular.fntdata"/><Relationship Id="rId28" Type="http://schemas.openxmlformats.org/officeDocument/2006/relationships/font" Target="fonts/PlusJakartaSans-boldItalic.fntdata"/><Relationship Id="rId27" Type="http://schemas.openxmlformats.org/officeDocument/2006/relationships/font" Target="fonts/PlusJakarta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Cair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usJakartaSansSemiBold-regular.fntdata"/><Relationship Id="rId30" Type="http://schemas.openxmlformats.org/officeDocument/2006/relationships/font" Target="fonts/Cairo-bold.fntdata"/><Relationship Id="rId11" Type="http://schemas.openxmlformats.org/officeDocument/2006/relationships/slide" Target="slides/slide5.xml"/><Relationship Id="rId33" Type="http://schemas.openxmlformats.org/officeDocument/2006/relationships/font" Target="fonts/PlusJakartaSansSemiBold-italic.fntdata"/><Relationship Id="rId10" Type="http://schemas.openxmlformats.org/officeDocument/2006/relationships/slide" Target="slides/slide4.xml"/><Relationship Id="rId32" Type="http://schemas.openxmlformats.org/officeDocument/2006/relationships/font" Target="fonts/PlusJakartaSansSemiBol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PlusJakartaSansSemiBold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PlusJakartaSansExtraBold-bold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7.png"/><Relationship Id="rId6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0" Type="http://schemas.openxmlformats.org/officeDocument/2006/relationships/image" Target="../media/image12.png"/><Relationship Id="rId9" Type="http://schemas.openxmlformats.org/officeDocument/2006/relationships/image" Target="../media/image25.png"/><Relationship Id="rId5" Type="http://schemas.openxmlformats.org/officeDocument/2006/relationships/image" Target="../media/image15.png"/><Relationship Id="rId6" Type="http://schemas.openxmlformats.org/officeDocument/2006/relationships/image" Target="../media/image23.png"/><Relationship Id="rId7" Type="http://schemas.openxmlformats.org/officeDocument/2006/relationships/image" Target="../media/image19.png"/><Relationship Id="rId8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1.png"/><Relationship Id="rId6" Type="http://schemas.openxmlformats.org/officeDocument/2006/relationships/image" Target="../media/image10.png"/><Relationship Id="rId7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7.png"/><Relationship Id="rId6" Type="http://schemas.openxmlformats.org/officeDocument/2006/relationships/hyperlink" Target="https://quranst.com/free-trial/" TargetMode="External"/><Relationship Id="rId7" Type="http://schemas.openxmlformats.org/officeDocument/2006/relationships/image" Target="../media/image28.png"/><Relationship Id="rId8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605563" y="2822674"/>
            <a:ext cx="6980872" cy="61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50" u="none" cap="none" strike="noStrike">
                <a:solidFill>
                  <a:srgbClr val="0B462D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The Remembrance of Allah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771775" y="3535114"/>
            <a:ext cx="6648450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الأَذْكَارُ وَأَنْوَاعُهَا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2771775" y="3920876"/>
            <a:ext cx="66484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Inter"/>
                <a:ea typeface="Inter"/>
                <a:cs typeface="Inter"/>
                <a:sym typeface="Inter"/>
              </a:rPr>
              <a:t>Level 1: The Concept and Core Types of Daily Adhkar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2771775" y="4444751"/>
            <a:ext cx="6648450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Al-Adhkār wa Anwā'uhā</a:t>
            </a:r>
            <a:endParaRPr/>
          </a:p>
        </p:txBody>
      </p:sp>
      <p:pic>
        <p:nvPicPr>
          <p:cNvPr descr="image.png" id="90" name="Google Shape;90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33887" y="2236886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4891087" y="2194024"/>
            <a:ext cx="286702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B462D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QURANEST | قرآنست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6" name="Google Shape;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7" name="Google Shape;9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/>
          <p:nvPr/>
        </p:nvSpPr>
        <p:spPr>
          <a:xfrm>
            <a:off x="5619750" y="2507456"/>
            <a:ext cx="952500" cy="47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2524125" y="2793206"/>
            <a:ext cx="750093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 Concept of Adhkar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2524125" y="3240881"/>
            <a:ext cx="7143750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تَعْرِيفُ الأَذْكَارِ وَمَفْهُومُهَا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2524125" y="3626650"/>
            <a:ext cx="7332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0F5C3C"/>
                </a:solidFill>
                <a:latin typeface="Inter"/>
                <a:ea typeface="Inter"/>
                <a:cs typeface="Inter"/>
                <a:sym typeface="Inter"/>
              </a:rPr>
              <a:t>Understanding the true linguistic and spiritual meanings of remembrance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2524125" y="4150518"/>
            <a:ext cx="71437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The Spiritual Essence of Divine Devotion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9" name="Google Shape;1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38312" y="2214562"/>
            <a:ext cx="3143250" cy="31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6334125" y="2436018"/>
            <a:ext cx="5095800" cy="1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مَفْهُومُ الذِّكْرِ لُغَةً وَشَرْعاً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6334125" y="2736056"/>
            <a:ext cx="5350668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Linguistic and Spiritual Scope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6334125" y="3183731"/>
            <a:ext cx="5095875" cy="728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Adhkar refers to all words and phrases through which a believer consciously remembers and glorifies their Creator. This is performed via: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6334125" y="5098256"/>
            <a:ext cx="50958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Remembering the Divine preserves peace in our worldly affairs.</a:t>
            </a:r>
            <a:endParaRPr/>
          </a:p>
        </p:txBody>
      </p:sp>
      <p:pic>
        <p:nvPicPr>
          <p:cNvPr descr="image.png" id="114" name="Google Shape;11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85937" y="2262187"/>
            <a:ext cx="3048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6562725" y="4074318"/>
            <a:ext cx="4867275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Glorifying Allah:</a:t>
            </a: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Tasbeeh &amp; Tahmeed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6562725" y="4393406"/>
            <a:ext cx="4867275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Exalting Him:</a:t>
            </a: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Takbeer &amp; Tahlil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6562725" y="4712493"/>
            <a:ext cx="4867275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Supplication:</a:t>
            </a: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Du'a and seeking His aid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6334125" y="4055268"/>
            <a:ext cx="1047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6334125" y="4374356"/>
            <a:ext cx="1047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6334125" y="4693443"/>
            <a:ext cx="1047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pic>
        <p:nvPicPr>
          <p:cNvPr descr="image.png" id="121" name="Google Shape;121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62725" y="4102893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2" name="Google Shape;122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62725" y="4421981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3" name="Google Shape;123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62725" y="4741068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 is Adhkar?</a:t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0" name="Google Shape;13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1" name="Google Shape;13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2" name="Google Shape;13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000" y="2452687"/>
            <a:ext cx="509587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3" name="Google Shape;13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2452687"/>
            <a:ext cx="5095875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 txBox="1"/>
          <p:nvPr/>
        </p:nvSpPr>
        <p:spPr>
          <a:xfrm>
            <a:off x="1057275" y="2909887"/>
            <a:ext cx="4505325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طَاعَةُ اللهِ وَالقُرْبُ مِنْهُ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1057275" y="3209925"/>
            <a:ext cx="4730591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Divine Connection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1057275" y="3571875"/>
            <a:ext cx="45053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Drawing closer to Allah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1057275" y="3933825"/>
            <a:ext cx="4505325" cy="728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Adhkar is considered one of the easiest yet most powerful acts of worship. It maintains an active, direct link between the believer and their Creator at all times.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6629400" y="2909887"/>
            <a:ext cx="4505325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الحِفْظُ وَالْوِقَايَةُ مِنَ الشَّيْطَان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6629400" y="3209925"/>
            <a:ext cx="4730591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Spiritual Shield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6629400" y="3571875"/>
            <a:ext cx="45053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Protection from whispers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6629400" y="3933825"/>
            <a:ext cx="4505325" cy="728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Daily remembrances build a spiritual fortress around the mind and heart, shielding the soul from whisperings of shaytan and anxiety.</a:t>
            </a:r>
            <a:endParaRPr/>
          </a:p>
        </p:txBody>
      </p:sp>
      <p:pic>
        <p:nvPicPr>
          <p:cNvPr descr="image.png" id="142" name="Google Shape;14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7275" y="32480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3" name="Google Shape;143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29400" y="324802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 Importance of Adhkar</a:t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0" name="Google Shape;15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1" name="Google Shape;15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 txBox="1"/>
          <p:nvPr/>
        </p:nvSpPr>
        <p:spPr>
          <a:xfrm>
            <a:off x="1895475" y="2747962"/>
            <a:ext cx="84010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Inter"/>
                <a:ea typeface="Inter"/>
                <a:cs typeface="Inter"/>
                <a:sym typeface="Inter"/>
              </a:rPr>
              <a:t>"So remember Me; I will remember you."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1562100" y="3624262"/>
            <a:ext cx="90678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{فَاذْكُرُونِي أَذْكُرْكُمْ}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1562100" y="4262437"/>
            <a:ext cx="9067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Fadhkurūnī adhkurkum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4962525" y="4624387"/>
            <a:ext cx="22669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5C3C"/>
                </a:solidFill>
                <a:latin typeface="Inter"/>
                <a:ea typeface="Inter"/>
                <a:cs typeface="Inter"/>
                <a:sym typeface="Inter"/>
              </a:rPr>
              <a:t>Surah Al-Baqarah: Ayat 152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1466850" y="2938462"/>
            <a:ext cx="40005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"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10325100" y="3167062"/>
            <a:ext cx="40005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"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 Divine Promise</a:t>
            </a:r>
            <a:endParaRPr/>
          </a:p>
        </p:txBody>
      </p:sp>
      <p:sp>
        <p:nvSpPr>
          <p:cNvPr id="159" name="Google Shape;159;p17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4" name="Google Shape;16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5" name="Google Shape;16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2119312"/>
            <a:ext cx="50958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762000" y="2281237"/>
            <a:ext cx="5095800" cy="1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تَقْسِيمَاتُ الأَذْكَارِ الرَّئِيسِيَّةُ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762000" y="2581275"/>
            <a:ext cx="5350668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Divided by Time &amp; Context</a:t>
            </a:r>
            <a:endParaRPr/>
          </a:p>
        </p:txBody>
      </p:sp>
      <p:sp>
        <p:nvSpPr>
          <p:cNvPr id="169" name="Google Shape;169;p18"/>
          <p:cNvSpPr txBox="1"/>
          <p:nvPr/>
        </p:nvSpPr>
        <p:spPr>
          <a:xfrm>
            <a:off x="762000" y="3028950"/>
            <a:ext cx="5095875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Islamic scholars categorize the authentic supplications from the Sunnah into three main groups to fit our daily actions: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990600" y="3676650"/>
            <a:ext cx="4867275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General (Absolute):</a:t>
            </a: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Words recited at any time without limitation.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990600" y="4276725"/>
            <a:ext cx="4867275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Specific (Restricted):</a:t>
            </a: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Supplications tied to events, times, or places.</a:t>
            </a:r>
            <a:endParaRPr/>
          </a:p>
        </p:txBody>
      </p:sp>
      <p:sp>
        <p:nvSpPr>
          <p:cNvPr id="172" name="Google Shape;172;p18"/>
          <p:cNvSpPr txBox="1"/>
          <p:nvPr/>
        </p:nvSpPr>
        <p:spPr>
          <a:xfrm>
            <a:off x="990600" y="4876800"/>
            <a:ext cx="4867275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Day &amp; Night:</a:t>
            </a: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Crucial morning and evening protective sets.</a:t>
            </a:r>
            <a:endParaRPr/>
          </a:p>
        </p:txBody>
      </p:sp>
      <p:pic>
        <p:nvPicPr>
          <p:cNvPr descr="image.png" id="173" name="Google Shape;173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2225" y="2157412"/>
            <a:ext cx="5019675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762000" y="3657600"/>
            <a:ext cx="1047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762000" y="4257675"/>
            <a:ext cx="1047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762000" y="4857750"/>
            <a:ext cx="1047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5A88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Core Categories of Adhkar</a:t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3" name="Google Shape;18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4" name="Google Shape;18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5" name="Google Shape;18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000" y="2419350"/>
            <a:ext cx="3403550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6" name="Google Shape;18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94150" y="2419350"/>
            <a:ext cx="3403550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7" name="Google Shape;187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26300" y="2419350"/>
            <a:ext cx="3403550" cy="273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1000125" y="3381375"/>
            <a:ext cx="29273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سُبْحَانَ اللهِ وَبِحَمْدِهِ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926942" y="3724275"/>
            <a:ext cx="307366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Glorification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1000125" y="4143375"/>
            <a:ext cx="29273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Subḥān-Allāhi wa bi-ḥamdih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1000125" y="4419600"/>
            <a:ext cx="29273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5A6E63"/>
                </a:solidFill>
                <a:latin typeface="Inter"/>
                <a:ea typeface="Inter"/>
                <a:cs typeface="Inter"/>
                <a:sym typeface="Inter"/>
              </a:rPr>
              <a:t>"Glory be to Allah &amp; His praise." Easy on the tongue, heavy on the scales.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4632275" y="3381375"/>
            <a:ext cx="29273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اللهُ أَكْبَر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4559092" y="3724275"/>
            <a:ext cx="307366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Magnification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4632275" y="4143375"/>
            <a:ext cx="29273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Allāhu Akbar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4632275" y="4419600"/>
            <a:ext cx="29273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5A6E63"/>
                </a:solidFill>
                <a:latin typeface="Inter"/>
                <a:ea typeface="Inter"/>
                <a:cs typeface="Inter"/>
                <a:sym typeface="Inter"/>
              </a:rPr>
              <a:t>"Allah is the Greatest." Internalizes the ultimate greatness of the Creator.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8264425" y="3381375"/>
            <a:ext cx="29273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أَسْتَغْفِرُ الله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8191243" y="3724275"/>
            <a:ext cx="307366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Repentance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8264425" y="4143375"/>
            <a:ext cx="29273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C5A880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Astaghfiru-Allāh</a:t>
            </a:r>
            <a:endParaRPr/>
          </a:p>
        </p:txBody>
      </p:sp>
      <p:sp>
        <p:nvSpPr>
          <p:cNvPr id="199" name="Google Shape;199;p19"/>
          <p:cNvSpPr txBox="1"/>
          <p:nvPr/>
        </p:nvSpPr>
        <p:spPr>
          <a:xfrm>
            <a:off x="8264425" y="4419600"/>
            <a:ext cx="29273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5A6E63"/>
                </a:solidFill>
                <a:latin typeface="Inter"/>
                <a:ea typeface="Inter"/>
                <a:cs typeface="Inter"/>
                <a:sym typeface="Inter"/>
              </a:rPr>
              <a:t>"I seek forgiveness from Allah." To wash away sins and invite blessings.</a:t>
            </a:r>
            <a:endParaRPr/>
          </a:p>
        </p:txBody>
      </p:sp>
      <p:pic>
        <p:nvPicPr>
          <p:cNvPr descr="image.png" id="200" name="Google Shape;20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49388" y="2695575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1" name="Google Shape;201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924401" y="2695575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2" name="Google Shape;202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556551" y="2695575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General Adhkar (Absolute)</a:t>
            </a:r>
            <a:endParaRPr/>
          </a:p>
        </p:txBody>
      </p:sp>
      <p:sp>
        <p:nvSpPr>
          <p:cNvPr id="204" name="Google Shape;204;p19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2000250" y="2378868"/>
            <a:ext cx="8620125" cy="74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0B462D"/>
                </a:solidFill>
                <a:latin typeface="Inter"/>
                <a:ea typeface="Inter"/>
                <a:cs typeface="Inter"/>
                <a:sym typeface="Inter"/>
              </a:rPr>
              <a:t>Post-Obligatory Prayer (Salah Adhkar):</a:t>
            </a: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2000250" y="3317081"/>
            <a:ext cx="8620125" cy="74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0B462D"/>
                </a:solidFill>
                <a:latin typeface="Inter"/>
                <a:ea typeface="Inter"/>
                <a:cs typeface="Inter"/>
                <a:sym typeface="Inter"/>
              </a:rPr>
              <a:t>Sleep &amp; Awakening (Sleep Adhkar):</a:t>
            </a:r>
            <a:endParaRPr/>
          </a:p>
        </p:txBody>
      </p:sp>
      <p:sp>
        <p:nvSpPr>
          <p:cNvPr id="213" name="Google Shape;213;p20"/>
          <p:cNvSpPr txBox="1"/>
          <p:nvPr/>
        </p:nvSpPr>
        <p:spPr>
          <a:xfrm>
            <a:off x="2000250" y="4255293"/>
            <a:ext cx="8620125" cy="74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0B462D"/>
                </a:solidFill>
                <a:latin typeface="Inter"/>
                <a:ea typeface="Inter"/>
                <a:cs typeface="Inter"/>
                <a:sym typeface="Inter"/>
              </a:rPr>
              <a:t>Entering &amp; Leaving Actions (Everyday Adhkar):</a:t>
            </a:r>
            <a:endParaRPr/>
          </a:p>
        </p:txBody>
      </p:sp>
      <p:sp>
        <p:nvSpPr>
          <p:cNvPr id="214" name="Google Shape;214;p20"/>
          <p:cNvSpPr txBox="1"/>
          <p:nvPr/>
        </p:nvSpPr>
        <p:spPr>
          <a:xfrm>
            <a:off x="2000250" y="2697956"/>
            <a:ext cx="862012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Recited immediately after the completion of obligatory prayers. Includes Tashbeeh, Tahmeed, and Ayat al-Kursi to seal and elevate the reward of worship.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2000250" y="3636168"/>
            <a:ext cx="862012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Formulated protection to guard the sleeping soul, ward off bad dreams, and begin the next day with gratitude ("All praise is due to Him who brought us back to life...").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2000250" y="4574381"/>
            <a:ext cx="862012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Specific protective words tailored for leaving/entering the home, stepping into the mosque, wearing clothes, and starting meals to inject barakah into the details of daily life.</a:t>
            </a:r>
            <a:endParaRPr/>
          </a:p>
        </p:txBody>
      </p:sp>
      <p:pic>
        <p:nvPicPr>
          <p:cNvPr descr="image.png" id="217" name="Google Shape;21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1625" y="2402681"/>
            <a:ext cx="26670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8" name="Google Shape;21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1625" y="3340893"/>
            <a:ext cx="26670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9" name="Google Shape;219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1625" y="4279106"/>
            <a:ext cx="238125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0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Specific Adhkar (Restricted)</a:t>
            </a:r>
            <a:endParaRPr/>
          </a:p>
        </p:txBody>
      </p:sp>
      <p:sp>
        <p:nvSpPr>
          <p:cNvPr id="221" name="Google Shape;221;p20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6" name="Google Shape;22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7" name="Google Shape;22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8" name="Google Shape;22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47833" y="3629025"/>
            <a:ext cx="1209675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9" name="Google Shape;22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47833" y="4419600"/>
            <a:ext cx="1209675" cy="3714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p21"/>
          <p:cNvGraphicFramePr/>
          <p:nvPr/>
        </p:nvGraphicFramePr>
        <p:xfrm>
          <a:off x="762000" y="26003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{73D4BEEB-AAC1-415A-82C8-1642EECDBA7C}</a:tableStyleId>
              </a:tblPr>
              <a:tblGrid>
                <a:gridCol w="1863325"/>
                <a:gridCol w="2142075"/>
                <a:gridCol w="5108975"/>
                <a:gridCol w="1553625"/>
              </a:tblGrid>
              <a:tr h="790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Category &amp; Arabic Name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Prescribed Timing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Intended Blessings &amp; Spiritual Impact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Interactive Guide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62D"/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0B462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Morning Adhkar 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i="0" lang="en-US" sz="1350" u="none" cap="none" strike="noStrike">
                          <a:solidFill>
                            <a:srgbClr val="0B462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أَذْكَارُ الصَّبَاحِ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From Fajr dawn until sunrise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Guards the day, expands the chest, and brings divine blessing (Barakah) in one's work and study.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Play Guide</a:t>
                      </a:r>
                      <a:b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</a:t>
                      </a:r>
                      <a:endParaRPr/>
                    </a:p>
                  </a:txBody>
                  <a:tcPr marT="25400" marB="25400" marR="63500" marL="333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0B462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Evening Adhkar </a:t>
                      </a:r>
                      <a:br>
                        <a:rPr lang="en-U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i="0" lang="en-US" sz="1350" u="none" cap="none" strike="noStrike">
                          <a:solidFill>
                            <a:srgbClr val="0B462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أَذْكَارُ الْمَسَاءِ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From Asr afternoon until sunset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Brings inner peace, tranquility, and seals protection for the night, ensuring a peaceful sleep.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Play Guide</a:t>
                      </a:r>
                      <a:b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b="0" i="0" lang="en-US" sz="1275" u="none" cap="none" strike="noStrike">
                          <a:solidFill>
                            <a:srgbClr val="1E293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</a:t>
                      </a:r>
                      <a:endParaRPr/>
                    </a:p>
                  </a:txBody>
                  <a:tcPr marT="25400" marB="25400" marR="63500" marL="333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1" name="Google Shape;231;p21"/>
          <p:cNvSpPr/>
          <p:nvPr/>
        </p:nvSpPr>
        <p:spPr>
          <a:xfrm>
            <a:off x="762000" y="3371850"/>
            <a:ext cx="1863328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2625328" y="3371850"/>
            <a:ext cx="2142083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4767411" y="3371850"/>
            <a:ext cx="5108971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/>
          <p:nvPr/>
        </p:nvSpPr>
        <p:spPr>
          <a:xfrm>
            <a:off x="9876383" y="3371850"/>
            <a:ext cx="1553616" cy="1905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1"/>
          <p:cNvSpPr/>
          <p:nvPr/>
        </p:nvSpPr>
        <p:spPr>
          <a:xfrm>
            <a:off x="762000" y="4176712"/>
            <a:ext cx="1863328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2625328" y="4176712"/>
            <a:ext cx="2142083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1"/>
          <p:cNvSpPr/>
          <p:nvPr/>
        </p:nvSpPr>
        <p:spPr>
          <a:xfrm>
            <a:off x="4767411" y="4176712"/>
            <a:ext cx="5108971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9876383" y="4176712"/>
            <a:ext cx="1553616" cy="9525"/>
          </a:xfrm>
          <a:prstGeom prst="rect">
            <a:avLst/>
          </a:prstGeom>
          <a:solidFill>
            <a:srgbClr val="E9EC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39" name="Google Shape;23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71658" y="4519612"/>
            <a:ext cx="219075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0" name="Google Shape;24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71658" y="3729037"/>
            <a:ext cx="219075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1" name="Google Shape;24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71658" y="3729037"/>
            <a:ext cx="219075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2" name="Google Shape;24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71658" y="4519612"/>
            <a:ext cx="219075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1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Daily Morning &amp; Evening Adhkar</a:t>
            </a:r>
            <a:endParaRPr/>
          </a:p>
        </p:txBody>
      </p:sp>
      <p:sp>
        <p:nvSpPr>
          <p:cNvPr id="244" name="Google Shape;244;p21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9" name="Google Shape;24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0" name="Google Shape;25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2"/>
          <p:cNvSpPr/>
          <p:nvPr/>
        </p:nvSpPr>
        <p:spPr>
          <a:xfrm>
            <a:off x="762000" y="3767137"/>
            <a:ext cx="10668000" cy="38100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2"/>
          <p:cNvSpPr txBox="1"/>
          <p:nvPr/>
        </p:nvSpPr>
        <p:spPr>
          <a:xfrm>
            <a:off x="800672" y="4024312"/>
            <a:ext cx="237623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1</a:t>
            </a:r>
            <a:endParaRPr/>
          </a:p>
        </p:txBody>
      </p:sp>
      <p:sp>
        <p:nvSpPr>
          <p:cNvPr id="253" name="Google Shape;253;p22"/>
          <p:cNvSpPr txBox="1"/>
          <p:nvPr/>
        </p:nvSpPr>
        <p:spPr>
          <a:xfrm>
            <a:off x="857250" y="4395787"/>
            <a:ext cx="2263080" cy="809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Start Small:</a:t>
            </a:r>
            <a:r>
              <a:rPr b="0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Focus on short formulas like 100 repetitions of </a:t>
            </a:r>
            <a:r>
              <a:rPr b="1" i="0" lang="en-US" sz="1050" u="none" cap="none" strike="noStrike">
                <a:solidFill>
                  <a:srgbClr val="0B462D"/>
                </a:solidFill>
                <a:latin typeface="Inter"/>
                <a:ea typeface="Inter"/>
                <a:cs typeface="Inter"/>
                <a:sym typeface="Inter"/>
              </a:rPr>
              <a:t>سبحان الله وبحمده</a:t>
            </a:r>
            <a:r>
              <a:rPr b="0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to easily build early momentum.</a:t>
            </a:r>
            <a:endParaRPr/>
          </a:p>
        </p:txBody>
      </p:sp>
      <p:sp>
        <p:nvSpPr>
          <p:cNvPr id="254" name="Google Shape;254;p22"/>
          <p:cNvSpPr txBox="1"/>
          <p:nvPr/>
        </p:nvSpPr>
        <p:spPr>
          <a:xfrm>
            <a:off x="3538812" y="2243137"/>
            <a:ext cx="237623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2</a:t>
            </a:r>
            <a:endParaRPr/>
          </a:p>
        </p:txBody>
      </p:sp>
      <p:sp>
        <p:nvSpPr>
          <p:cNvPr id="255" name="Google Shape;255;p22"/>
          <p:cNvSpPr txBox="1"/>
          <p:nvPr/>
        </p:nvSpPr>
        <p:spPr>
          <a:xfrm>
            <a:off x="3595389" y="2614612"/>
            <a:ext cx="226308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Anchor to Routines:</a:t>
            </a:r>
            <a:r>
              <a:rPr b="0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Bind the supplications directly to habits, like waking up, commuting, or right after prayers.</a:t>
            </a:r>
            <a:endParaRPr/>
          </a:p>
        </p:txBody>
      </p:sp>
      <p:sp>
        <p:nvSpPr>
          <p:cNvPr id="256" name="Google Shape;256;p22"/>
          <p:cNvSpPr txBox="1"/>
          <p:nvPr/>
        </p:nvSpPr>
        <p:spPr>
          <a:xfrm>
            <a:off x="6276952" y="4024312"/>
            <a:ext cx="237623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3</a:t>
            </a:r>
            <a:endParaRPr/>
          </a:p>
        </p:txBody>
      </p:sp>
      <p:sp>
        <p:nvSpPr>
          <p:cNvPr id="257" name="Google Shape;257;p22"/>
          <p:cNvSpPr txBox="1"/>
          <p:nvPr/>
        </p:nvSpPr>
        <p:spPr>
          <a:xfrm>
            <a:off x="6333529" y="4395787"/>
            <a:ext cx="226308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Use Audio Guides:</a:t>
            </a:r>
            <a:r>
              <a:rPr b="0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Practice with Quranest interactive audios to polish pronunciation, vowels, and flows.</a:t>
            </a:r>
            <a:endParaRPr/>
          </a:p>
        </p:txBody>
      </p:sp>
      <p:sp>
        <p:nvSpPr>
          <p:cNvPr id="258" name="Google Shape;258;p22"/>
          <p:cNvSpPr txBox="1"/>
          <p:nvPr/>
        </p:nvSpPr>
        <p:spPr>
          <a:xfrm>
            <a:off x="9015092" y="2243137"/>
            <a:ext cx="237623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4</a:t>
            </a:r>
            <a:endParaRPr/>
          </a:p>
        </p:txBody>
      </p:sp>
      <p:sp>
        <p:nvSpPr>
          <p:cNvPr id="259" name="Google Shape;259;p22"/>
          <p:cNvSpPr txBox="1"/>
          <p:nvPr/>
        </p:nvSpPr>
        <p:spPr>
          <a:xfrm>
            <a:off x="9071669" y="2614612"/>
            <a:ext cx="226308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Mindful Reflection:</a:t>
            </a:r>
            <a:r>
              <a:rPr b="0" i="0" lang="en-US" sz="105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Internalize the deep meanings of these powerful names and attributes to calm the heart.</a:t>
            </a:r>
            <a:endParaRPr/>
          </a:p>
        </p:txBody>
      </p:sp>
      <p:sp>
        <p:nvSpPr>
          <p:cNvPr id="260" name="Google Shape;260;p22"/>
          <p:cNvSpPr txBox="1"/>
          <p:nvPr/>
        </p:nvSpPr>
        <p:spPr>
          <a:xfrm>
            <a:off x="904875" y="571500"/>
            <a:ext cx="1105138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Building a Daily Adhkar Habit</a:t>
            </a:r>
            <a:endParaRPr/>
          </a:p>
        </p:txBody>
      </p:sp>
      <p:sp>
        <p:nvSpPr>
          <p:cNvPr id="261" name="Google Shape;261;p22"/>
          <p:cNvSpPr/>
          <p:nvPr/>
        </p:nvSpPr>
        <p:spPr>
          <a:xfrm>
            <a:off x="7620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1893540" y="36909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4631680" y="36909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2"/>
          <p:cNvSpPr/>
          <p:nvPr/>
        </p:nvSpPr>
        <p:spPr>
          <a:xfrm>
            <a:off x="7369819" y="36909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2"/>
          <p:cNvSpPr/>
          <p:nvPr/>
        </p:nvSpPr>
        <p:spPr>
          <a:xfrm>
            <a:off x="10107959" y="3690937"/>
            <a:ext cx="190500" cy="1905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0" name="Google Shape;27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3"/>
          <p:cNvSpPr txBox="1"/>
          <p:nvPr/>
        </p:nvSpPr>
        <p:spPr>
          <a:xfrm>
            <a:off x="714375" y="571500"/>
            <a:ext cx="5050631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B46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Spiritual &amp; Mental Benefits</a:t>
            </a:r>
            <a:endParaRPr/>
          </a:p>
        </p:txBody>
      </p:sp>
      <p:sp>
        <p:nvSpPr>
          <p:cNvPr id="272" name="Google Shape;272;p23"/>
          <p:cNvSpPr/>
          <p:nvPr/>
        </p:nvSpPr>
        <p:spPr>
          <a:xfrm>
            <a:off x="571500" y="571500"/>
            <a:ext cx="57150" cy="428625"/>
          </a:xfrm>
          <a:prstGeom prst="rect">
            <a:avLst/>
          </a:prstGeom>
          <a:solidFill>
            <a:srgbClr val="C5A8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3" name="Google Shape;27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3"/>
          <p:cNvSpPr txBox="1"/>
          <p:nvPr/>
        </p:nvSpPr>
        <p:spPr>
          <a:xfrm>
            <a:off x="571500" y="1447800"/>
            <a:ext cx="4953000" cy="1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ثَمَرَاتُ وَفَوَائِدُ الأَذْكَارِ النَّفْسِيَّةِ</a:t>
            </a:r>
            <a:endParaRPr/>
          </a:p>
        </p:txBody>
      </p:sp>
      <p:sp>
        <p:nvSpPr>
          <p:cNvPr id="275" name="Google Shape;275;p23"/>
          <p:cNvSpPr txBox="1"/>
          <p:nvPr/>
        </p:nvSpPr>
        <p:spPr>
          <a:xfrm>
            <a:off x="571500" y="1859160"/>
            <a:ext cx="52006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5C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Tranquility and Mental Relief</a:t>
            </a:r>
            <a:endParaRPr/>
          </a:p>
        </p:txBody>
      </p:sp>
      <p:sp>
        <p:nvSpPr>
          <p:cNvPr id="276" name="Google Shape;276;p23"/>
          <p:cNvSpPr txBox="1"/>
          <p:nvPr/>
        </p:nvSpPr>
        <p:spPr>
          <a:xfrm>
            <a:off x="571500" y="2402085"/>
            <a:ext cx="4953000" cy="517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Establishing daily remembrances has a direct positive impact on a student's mental health and emotional well-being by:</a:t>
            </a:r>
            <a:endParaRPr/>
          </a:p>
        </p:txBody>
      </p:sp>
      <p:sp>
        <p:nvSpPr>
          <p:cNvPr id="277" name="Google Shape;277;p23"/>
          <p:cNvSpPr txBox="1"/>
          <p:nvPr/>
        </p:nvSpPr>
        <p:spPr>
          <a:xfrm>
            <a:off x="571500" y="3072407"/>
            <a:ext cx="4953000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3812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Strengthening resilience and connection to Allah.</a:t>
            </a:r>
            <a:endParaRPr/>
          </a:p>
        </p:txBody>
      </p:sp>
      <p:sp>
        <p:nvSpPr>
          <p:cNvPr id="278" name="Google Shape;278;p23"/>
          <p:cNvSpPr txBox="1"/>
          <p:nvPr/>
        </p:nvSpPr>
        <p:spPr>
          <a:xfrm>
            <a:off x="571500" y="3391495"/>
            <a:ext cx="4953000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3812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Reducing everyday stress, worries, and anxiety.</a:t>
            </a:r>
            <a:endParaRPr/>
          </a:p>
        </p:txBody>
      </p:sp>
      <p:sp>
        <p:nvSpPr>
          <p:cNvPr id="279" name="Google Shape;279;p23"/>
          <p:cNvSpPr txBox="1"/>
          <p:nvPr/>
        </p:nvSpPr>
        <p:spPr>
          <a:xfrm>
            <a:off x="571500" y="3710582"/>
            <a:ext cx="4953000" cy="242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38125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Bringing profound spiritual clarity to busy schedules.</a:t>
            </a:r>
            <a:endParaRPr/>
          </a:p>
        </p:txBody>
      </p:sp>
      <p:pic>
        <p:nvPicPr>
          <p:cNvPr descr="image.png" id="280" name="Google Shape;28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100982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1" name="Google Shape;28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420070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2" name="Google Shape;28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39157"/>
            <a:ext cx="161925" cy="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7F2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87" name="Google Shape;2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8" name="Google Shape;28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4"/>
          <p:cNvSpPr txBox="1"/>
          <p:nvPr/>
        </p:nvSpPr>
        <p:spPr>
          <a:xfrm>
            <a:off x="4029075" y="2542282"/>
            <a:ext cx="41338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E293B"/>
                </a:solidFill>
                <a:latin typeface="Cairo"/>
                <a:ea typeface="Cairo"/>
                <a:cs typeface="Cairo"/>
                <a:sym typeface="Cairo"/>
              </a:rPr>
              <a:t>{أَلَا بِذِكْرِ اللَّهِ تَطْمَئِنُّ الْقُلُوبُ}</a:t>
            </a:r>
            <a:endParaRPr/>
          </a:p>
        </p:txBody>
      </p:sp>
      <p:sp>
        <p:nvSpPr>
          <p:cNvPr id="290" name="Google Shape;290;p24"/>
          <p:cNvSpPr txBox="1"/>
          <p:nvPr/>
        </p:nvSpPr>
        <p:spPr>
          <a:xfrm>
            <a:off x="1595437" y="3199507"/>
            <a:ext cx="9001125" cy="906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0" u="none" cap="none" strike="noStrike">
                <a:solidFill>
                  <a:srgbClr val="0B462D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"Unquestionably, by the remembrance of Allah hearts are assured."</a:t>
            </a:r>
            <a:endParaRPr/>
          </a:p>
        </p:txBody>
      </p:sp>
      <p:sp>
        <p:nvSpPr>
          <p:cNvPr id="291" name="Google Shape;291;p24"/>
          <p:cNvSpPr txBox="1"/>
          <p:nvPr/>
        </p:nvSpPr>
        <p:spPr>
          <a:xfrm>
            <a:off x="5057775" y="4201417"/>
            <a:ext cx="2076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0F5C3C"/>
                </a:solidFill>
                <a:latin typeface="Inter"/>
                <a:ea typeface="Inter"/>
                <a:cs typeface="Inter"/>
                <a:sym typeface="Inter"/>
              </a:rPr>
              <a:t>Surah Ar-Ra`d: Ayat 28</a:t>
            </a:r>
            <a:endParaRPr/>
          </a:p>
        </p:txBody>
      </p:sp>
      <p:pic>
        <p:nvPicPr>
          <p:cNvPr descr="image.png" id="292" name="Google Shape;29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52937" y="1613594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4"/>
          <p:cNvSpPr txBox="1"/>
          <p:nvPr/>
        </p:nvSpPr>
        <p:spPr>
          <a:xfrm>
            <a:off x="4872037" y="1570732"/>
            <a:ext cx="286702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B462D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QURANEST | قرآنست</a:t>
            </a:r>
            <a:endParaRPr/>
          </a:p>
        </p:txBody>
      </p:sp>
      <p:pic>
        <p:nvPicPr>
          <p:cNvPr descr="image.png" id="294" name="Google Shape;294;p24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62387" y="4887217"/>
            <a:ext cx="446722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5" name="Google Shape;295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62437" y="5077717"/>
            <a:ext cx="190500" cy="1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